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58" r:id="rId5"/>
    <p:sldId id="256"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2" r:id="rId19"/>
    <p:sldId id="270"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70"/>
    <a:srgbClr val="8996A0"/>
    <a:srgbClr val="FFA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0" autoAdjust="0"/>
    <p:restoredTop sz="93431" autoAdjust="0"/>
  </p:normalViewPr>
  <p:slideViewPr>
    <p:cSldViewPr snapToGrid="0" snapToObjects="1">
      <p:cViewPr varScale="1">
        <p:scale>
          <a:sx n="110" d="100"/>
          <a:sy n="110" d="100"/>
        </p:scale>
        <p:origin x="448" y="6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65" d="100"/>
          <a:sy n="165" d="100"/>
        </p:scale>
        <p:origin x="508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4B2127-D2E8-1F47-8821-E5145926C81F}" type="datetimeFigureOut">
              <a:rPr lang="en-US" smtClean="0"/>
              <a:t>2/9/2018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D87FD1-716D-6A4C-ABAE-89C83AD9157F}" type="slidenum">
              <a:rPr lang="en-US" smtClean="0"/>
              <a:t>‹#›</a:t>
            </a:fld>
            <a:endParaRPr lang="en-US"/>
          </a:p>
        </p:txBody>
      </p:sp>
    </p:spTree>
    <p:extLst>
      <p:ext uri="{BB962C8B-B14F-4D97-AF65-F5344CB8AC3E}">
        <p14:creationId xmlns:p14="http://schemas.microsoft.com/office/powerpoint/2010/main" val="1861945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CDE9D-C619-E845-B532-81956021FE4E}"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B7EF0-148D-B042-AF3A-A0484078F544}" type="slidenum">
              <a:rPr lang="en-US" smtClean="0"/>
              <a:t>‹#›</a:t>
            </a:fld>
            <a:endParaRPr lang="en-US"/>
          </a:p>
        </p:txBody>
      </p:sp>
    </p:spTree>
    <p:extLst>
      <p:ext uri="{BB962C8B-B14F-4D97-AF65-F5344CB8AC3E}">
        <p14:creationId xmlns:p14="http://schemas.microsoft.com/office/powerpoint/2010/main" val="533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a:t>
            </a:r>
            <a:r>
              <a:rPr lang="en-US" baseline="0" dirty="0" smtClean="0"/>
              <a:t> the report form before moving on.</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5</a:t>
            </a:fld>
            <a:endParaRPr lang="en-US"/>
          </a:p>
        </p:txBody>
      </p:sp>
    </p:spTree>
    <p:extLst>
      <p:ext uri="{BB962C8B-B14F-4D97-AF65-F5344CB8AC3E}">
        <p14:creationId xmlns:p14="http://schemas.microsoft.com/office/powerpoint/2010/main" val="175546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a:t>
            </a:r>
            <a:r>
              <a:rPr lang="en-US" baseline="0" dirty="0" smtClean="0"/>
              <a:t> here activities that are in line with the mission and values.</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7</a:t>
            </a:fld>
            <a:endParaRPr lang="en-US"/>
          </a:p>
        </p:txBody>
      </p:sp>
    </p:spTree>
    <p:extLst>
      <p:ext uri="{BB962C8B-B14F-4D97-AF65-F5344CB8AC3E}">
        <p14:creationId xmlns:p14="http://schemas.microsoft.com/office/powerpoint/2010/main" val="424779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a:t>
            </a:r>
            <a:r>
              <a:rPr lang="en-US" baseline="0" dirty="0" smtClean="0"/>
              <a:t> money spending ideas</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15</a:t>
            </a:fld>
            <a:endParaRPr lang="en-US"/>
          </a:p>
        </p:txBody>
      </p:sp>
    </p:spTree>
    <p:extLst>
      <p:ext uri="{BB962C8B-B14F-4D97-AF65-F5344CB8AC3E}">
        <p14:creationId xmlns:p14="http://schemas.microsoft.com/office/powerpoint/2010/main" val="4234350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Vertical Phot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3" y="0"/>
            <a:ext cx="6870192"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6606" y="2523741"/>
            <a:ext cx="2992282" cy="1810517"/>
          </a:xfrm>
          <a:prstGeom prst="rect">
            <a:avLst/>
          </a:prstGeom>
        </p:spPr>
      </p:pic>
    </p:spTree>
    <p:extLst>
      <p:ext uri="{BB962C8B-B14F-4D97-AF65-F5344CB8AC3E}">
        <p14:creationId xmlns:p14="http://schemas.microsoft.com/office/powerpoint/2010/main" val="108988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mage Collag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0"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1" y="1609390"/>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Content Placeholder 3"/>
          <p:cNvSpPr>
            <a:spLocks noGrp="1"/>
          </p:cNvSpPr>
          <p:nvPr>
            <p:ph sz="half" idx="2"/>
          </p:nvPr>
        </p:nvSpPr>
        <p:spPr>
          <a:xfrm>
            <a:off x="5083443" y="1623924"/>
            <a:ext cx="6270357" cy="4203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idx="10"/>
          </p:nvPr>
        </p:nvSpPr>
        <p:spPr>
          <a:xfrm>
            <a:off x="2868479" y="1609390"/>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5" name="Picture Placeholder 2"/>
          <p:cNvSpPr>
            <a:spLocks noGrp="1"/>
          </p:cNvSpPr>
          <p:nvPr>
            <p:ph type="pic" idx="11"/>
          </p:nvPr>
        </p:nvSpPr>
        <p:spPr>
          <a:xfrm>
            <a:off x="838201" y="3810151"/>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6" name="Picture Placeholder 2"/>
          <p:cNvSpPr>
            <a:spLocks noGrp="1"/>
          </p:cNvSpPr>
          <p:nvPr>
            <p:ph type="pic" idx="12"/>
          </p:nvPr>
        </p:nvSpPr>
        <p:spPr>
          <a:xfrm>
            <a:off x="2868479" y="3810151"/>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69349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0" name="TextBox 9"/>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87680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64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600775"/>
            <a:ext cx="5181600" cy="40730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00775"/>
            <a:ext cx="5181600" cy="40730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5" name="Straight Connector 14"/>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335534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1">
    <p:spTree>
      <p:nvGrpSpPr>
        <p:cNvPr id="1" name=""/>
        <p:cNvGrpSpPr/>
        <p:nvPr/>
      </p:nvGrpSpPr>
      <p:grpSpPr>
        <a:xfrm>
          <a:off x="0" y="0"/>
          <a:ext cx="0" cy="0"/>
          <a:chOff x="0" y="0"/>
          <a:chExt cx="0" cy="0"/>
        </a:xfrm>
      </p:grpSpPr>
      <p:sp>
        <p:nvSpPr>
          <p:cNvPr id="13" name="TextBox 12"/>
          <p:cNvSpPr txBox="1"/>
          <p:nvPr userDrawn="1"/>
        </p:nvSpPr>
        <p:spPr>
          <a:xfrm>
            <a:off x="0" y="1"/>
            <a:ext cx="12192000" cy="5718748"/>
          </a:xfrm>
          <a:prstGeom prst="rect">
            <a:avLst/>
          </a:prstGeom>
          <a:solidFill>
            <a:schemeClr val="accent1"/>
          </a:solidFill>
        </p:spPr>
        <p:txBody>
          <a:bodyPr wrap="square" rtlCol="0">
            <a:noAutofit/>
          </a:bodyPr>
          <a:lstStyle/>
          <a:p>
            <a:endParaRPr lang="en-US"/>
          </a:p>
        </p:txBody>
      </p:sp>
      <p:sp>
        <p:nvSpPr>
          <p:cNvPr id="2" name="Title 1"/>
          <p:cNvSpPr>
            <a:spLocks noGrp="1"/>
          </p:cNvSpPr>
          <p:nvPr>
            <p:ph type="title" hasCustomPrompt="1"/>
          </p:nvPr>
        </p:nvSpPr>
        <p:spPr>
          <a:xfrm>
            <a:off x="831850" y="1559838"/>
            <a:ext cx="10515600"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1850" y="4439564"/>
            <a:ext cx="10515600" cy="548350"/>
          </a:xfrm>
        </p:spPr>
        <p:txBody>
          <a:bodyPr anchor="ctr">
            <a:normAutofit/>
          </a:bodyPr>
          <a:lstStyle>
            <a:lvl1pPr marL="0" indent="0">
              <a:buNone/>
              <a:defRPr sz="2400" cap="all" baseline="0">
                <a:solidFill>
                  <a:schemeClr val="accent1">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1"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1398625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2">
    <p:spTree>
      <p:nvGrpSpPr>
        <p:cNvPr id="1" name=""/>
        <p:cNvGrpSpPr/>
        <p:nvPr/>
      </p:nvGrpSpPr>
      <p:grpSpPr>
        <a:xfrm>
          <a:off x="0" y="0"/>
          <a:ext cx="0" cy="0"/>
          <a:chOff x="0" y="0"/>
          <a:chExt cx="0" cy="0"/>
        </a:xfrm>
      </p:grpSpPr>
      <p:sp>
        <p:nvSpPr>
          <p:cNvPr id="13" name="TextBox 12"/>
          <p:cNvSpPr txBox="1"/>
          <p:nvPr userDrawn="1"/>
        </p:nvSpPr>
        <p:spPr>
          <a:xfrm>
            <a:off x="0" y="0"/>
            <a:ext cx="12192000" cy="5718748"/>
          </a:xfrm>
          <a:prstGeom prst="rect">
            <a:avLst/>
          </a:prstGeom>
          <a:solidFill>
            <a:schemeClr val="accent2"/>
          </a:solidFill>
        </p:spPr>
        <p:txBody>
          <a:bodyPr wrap="square" rtlCol="0">
            <a:noAutofit/>
          </a:bodyPr>
          <a:lstStyle/>
          <a:p>
            <a:endParaRPr lang="en-US"/>
          </a:p>
        </p:txBody>
      </p:sp>
      <p:sp>
        <p:nvSpPr>
          <p:cNvPr id="2" name="Title 1"/>
          <p:cNvSpPr>
            <a:spLocks noGrp="1"/>
          </p:cNvSpPr>
          <p:nvPr>
            <p:ph type="title" hasCustomPrompt="1"/>
          </p:nvPr>
        </p:nvSpPr>
        <p:spPr>
          <a:xfrm>
            <a:off x="831850" y="1559838"/>
            <a:ext cx="10515600"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1850" y="4439564"/>
            <a:ext cx="10515600" cy="548352"/>
          </a:xfrm>
        </p:spPr>
        <p:txBody>
          <a:bodyPr anchor="ctr">
            <a:normAutofit/>
          </a:bodyPr>
          <a:lstStyle>
            <a:lvl1pPr marL="0" indent="0">
              <a:buNone/>
              <a:defRPr sz="2400" cap="all" baseline="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1"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937438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3">
    <p:spTree>
      <p:nvGrpSpPr>
        <p:cNvPr id="1" name=""/>
        <p:cNvGrpSpPr/>
        <p:nvPr/>
      </p:nvGrpSpPr>
      <p:grpSpPr>
        <a:xfrm>
          <a:off x="0" y="0"/>
          <a:ext cx="0" cy="0"/>
          <a:chOff x="0" y="0"/>
          <a:chExt cx="0" cy="0"/>
        </a:xfrm>
      </p:grpSpPr>
      <p:sp>
        <p:nvSpPr>
          <p:cNvPr id="13" name="TextBox 12"/>
          <p:cNvSpPr txBox="1"/>
          <p:nvPr userDrawn="1"/>
        </p:nvSpPr>
        <p:spPr>
          <a:xfrm>
            <a:off x="0" y="0"/>
            <a:ext cx="12192000" cy="5718748"/>
          </a:xfrm>
          <a:prstGeom prst="rect">
            <a:avLst/>
          </a:prstGeom>
          <a:solidFill>
            <a:schemeClr val="accent4"/>
          </a:solidFill>
        </p:spPr>
        <p:txBody>
          <a:bodyPr wrap="square" rtlCol="0">
            <a:noAutofit/>
          </a:bodyPr>
          <a:lstStyle/>
          <a:p>
            <a:endParaRPr lang="en-US"/>
          </a:p>
        </p:txBody>
      </p:sp>
      <p:sp>
        <p:nvSpPr>
          <p:cNvPr id="2" name="Title 1"/>
          <p:cNvSpPr>
            <a:spLocks noGrp="1"/>
          </p:cNvSpPr>
          <p:nvPr>
            <p:ph type="title" hasCustomPrompt="1"/>
          </p:nvPr>
        </p:nvSpPr>
        <p:spPr>
          <a:xfrm>
            <a:off x="831850" y="1559838"/>
            <a:ext cx="10515600"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1850" y="4439564"/>
            <a:ext cx="10515600" cy="548352"/>
          </a:xfrm>
        </p:spPr>
        <p:txBody>
          <a:bodyPr anchor="ctr">
            <a:normAutofit/>
          </a:bodyPr>
          <a:lstStyle>
            <a:lvl1pPr marL="0" indent="0">
              <a:buNone/>
              <a:defRPr sz="2400" cap="all" baseline="0">
                <a:solidFill>
                  <a:schemeClr val="accent4">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1"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307464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4">
    <p:spTree>
      <p:nvGrpSpPr>
        <p:cNvPr id="1" name=""/>
        <p:cNvGrpSpPr/>
        <p:nvPr/>
      </p:nvGrpSpPr>
      <p:grpSpPr>
        <a:xfrm>
          <a:off x="0" y="0"/>
          <a:ext cx="0" cy="0"/>
          <a:chOff x="0" y="0"/>
          <a:chExt cx="0" cy="0"/>
        </a:xfrm>
      </p:grpSpPr>
      <p:sp>
        <p:nvSpPr>
          <p:cNvPr id="13" name="TextBox 12"/>
          <p:cNvSpPr txBox="1"/>
          <p:nvPr userDrawn="1"/>
        </p:nvSpPr>
        <p:spPr>
          <a:xfrm>
            <a:off x="0" y="0"/>
            <a:ext cx="12192000" cy="5718748"/>
          </a:xfrm>
          <a:prstGeom prst="rect">
            <a:avLst/>
          </a:prstGeom>
          <a:solidFill>
            <a:schemeClr val="accent5">
              <a:lumMod val="90000"/>
            </a:schemeClr>
          </a:solidFill>
        </p:spPr>
        <p:txBody>
          <a:bodyPr wrap="square" rtlCol="0">
            <a:noAutofit/>
          </a:bodyPr>
          <a:lstStyle/>
          <a:p>
            <a:endParaRPr lang="en-US"/>
          </a:p>
        </p:txBody>
      </p:sp>
      <p:sp>
        <p:nvSpPr>
          <p:cNvPr id="2" name="Title 1"/>
          <p:cNvSpPr>
            <a:spLocks noGrp="1"/>
          </p:cNvSpPr>
          <p:nvPr>
            <p:ph type="title" hasCustomPrompt="1"/>
          </p:nvPr>
        </p:nvSpPr>
        <p:spPr>
          <a:xfrm>
            <a:off x="831850" y="1559838"/>
            <a:ext cx="10515600"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1850" y="4439564"/>
            <a:ext cx="10515600" cy="548352"/>
          </a:xfrm>
        </p:spPr>
        <p:txBody>
          <a:bodyPr anchor="ctr">
            <a:normAutofit/>
          </a:bodyPr>
          <a:lstStyle>
            <a:lvl1pPr marL="0" indent="0">
              <a:buNone/>
              <a:defRPr sz="2400" cap="all" baseline="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1"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2091863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561243"/>
            <a:ext cx="5157787" cy="823912"/>
          </a:xfrm>
        </p:spPr>
        <p:txBody>
          <a:bodyPr anchor="ctr">
            <a:normAutofit/>
          </a:bodyPr>
          <a:lstStyle>
            <a:lvl1pPr marL="0" indent="0">
              <a:buNone/>
              <a:defRPr sz="2000" b="1" cap="all" baseline="0">
                <a:solidFill>
                  <a:schemeClr val="tx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85155"/>
            <a:ext cx="5157787" cy="337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561243"/>
            <a:ext cx="5183188" cy="823912"/>
          </a:xfrm>
        </p:spPr>
        <p:txBody>
          <a:bodyPr anchor="ctr">
            <a:normAutofit/>
          </a:bodyPr>
          <a:lstStyle>
            <a:lvl1pPr marL="0" indent="0">
              <a:buNone/>
              <a:defRPr sz="2000" b="1" cap="all" baseline="0">
                <a:solidFill>
                  <a:schemeClr val="tx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85155"/>
            <a:ext cx="5183188" cy="337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p:cNvSpPr>
            <a:spLocks noGrp="1"/>
          </p:cNvSpPr>
          <p:nvPr>
            <p:ph type="sldNum" sz="quarter" idx="10"/>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5" name="TextBox 14"/>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6" name="Straight Connector 15"/>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838200" y="444638"/>
            <a:ext cx="10515600" cy="972213"/>
          </a:xfrm>
        </p:spPr>
        <p:txBody>
          <a:body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38318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40057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Vertical Photos with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3" y="0"/>
            <a:ext cx="6870192" cy="6858000"/>
          </a:xfrm>
          <a:prstGeom prst="rect">
            <a:avLst/>
          </a:prstGeom>
        </p:spPr>
      </p:pic>
      <p:sp>
        <p:nvSpPr>
          <p:cNvPr id="14" name="Title 1"/>
          <p:cNvSpPr>
            <a:spLocks noGrp="1"/>
          </p:cNvSpPr>
          <p:nvPr>
            <p:ph type="ctrTitle" hasCustomPrompt="1"/>
          </p:nvPr>
        </p:nvSpPr>
        <p:spPr>
          <a:xfrm>
            <a:off x="7336244" y="4279392"/>
            <a:ext cx="4393008" cy="659782"/>
          </a:xfrm>
        </p:spPr>
        <p:txBody>
          <a:bodyPr anchor="b">
            <a:normAutofit/>
          </a:bodyPr>
          <a:lstStyle>
            <a:lvl1pPr algn="ctr">
              <a:defRPr sz="1800" baseline="0">
                <a:solidFill>
                  <a:schemeClr val="tx1"/>
                </a:solidFill>
              </a:defRPr>
            </a:lvl1pPr>
          </a:lstStyle>
          <a:p>
            <a:r>
              <a:rPr lang="en-US" dirty="0"/>
              <a:t>Presentation Title Goes Here</a:t>
            </a:r>
          </a:p>
        </p:txBody>
      </p:sp>
      <p:sp>
        <p:nvSpPr>
          <p:cNvPr id="15" name="Subtitle 2"/>
          <p:cNvSpPr>
            <a:spLocks noGrp="1"/>
          </p:cNvSpPr>
          <p:nvPr>
            <p:ph type="subTitle" idx="1" hasCustomPrompt="1"/>
          </p:nvPr>
        </p:nvSpPr>
        <p:spPr>
          <a:xfrm>
            <a:off x="7336243" y="4992120"/>
            <a:ext cx="4393009" cy="278155"/>
          </a:xfrm>
        </p:spPr>
        <p:txBody>
          <a:bodyPr/>
          <a:lstStyle>
            <a:lvl1pPr marL="0" indent="0" algn="ctr">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67C998E5-D221-C540-919A-E1ADF654D039}" type="datetime4">
              <a:rPr lang="en-US" smtClean="0"/>
              <a:t>February 10, 2016</a:t>
            </a:fld>
            <a:endParaRPr lang="en-US" dirty="0"/>
          </a:p>
        </p:txBody>
      </p:sp>
      <p:cxnSp>
        <p:nvCxnSpPr>
          <p:cNvPr id="16" name="Straight Connector 15"/>
          <p:cNvCxnSpPr/>
          <p:nvPr userDrawn="1"/>
        </p:nvCxnSpPr>
        <p:spPr>
          <a:xfrm>
            <a:off x="7336243" y="4257243"/>
            <a:ext cx="4393009" cy="0"/>
          </a:xfrm>
          <a:prstGeom prst="line">
            <a:avLst/>
          </a:prstGeom>
          <a:ln w="12700">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6606" y="1711850"/>
            <a:ext cx="2992282" cy="1810517"/>
          </a:xfrm>
          <a:prstGeom prst="rect">
            <a:avLst/>
          </a:prstGeom>
        </p:spPr>
      </p:pic>
    </p:spTree>
    <p:extLst>
      <p:ext uri="{BB962C8B-B14F-4D97-AF65-F5344CB8AC3E}">
        <p14:creationId xmlns:p14="http://schemas.microsoft.com/office/powerpoint/2010/main" val="206857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185347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5" name="Straight Connector 14"/>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1286480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rot="5400000">
            <a:off x="298516" y="5789681"/>
            <a:ext cx="396711" cy="377853"/>
          </a:xfrm>
          <a:prstGeom prst="rect">
            <a:avLst/>
          </a:prstGeom>
        </p:spPr>
        <p:txBody>
          <a:bodyPr vert="horz" lIns="0" tIns="45720" rIns="0" bIns="45720" rtlCol="0" anchor="ctr"/>
          <a:lstStyle>
            <a:lvl1pPr algn="r">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0" name="TextBox 9"/>
          <p:cNvSpPr txBox="1"/>
          <p:nvPr userDrawn="1"/>
        </p:nvSpPr>
        <p:spPr>
          <a:xfrm rot="5400000">
            <a:off x="-1901194" y="3193259"/>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spTree>
    <p:extLst>
      <p:ext uri="{BB962C8B-B14F-4D97-AF65-F5344CB8AC3E}">
        <p14:creationId xmlns:p14="http://schemas.microsoft.com/office/powerpoint/2010/main" val="1012792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TextBox 12"/>
          <p:cNvSpPr txBox="1"/>
          <p:nvPr userDrawn="1"/>
        </p:nvSpPr>
        <p:spPr>
          <a:xfrm>
            <a:off x="0" y="1"/>
            <a:ext cx="12192000" cy="5718748"/>
          </a:xfrm>
          <a:prstGeom prst="rect">
            <a:avLst/>
          </a:prstGeom>
          <a:solidFill>
            <a:schemeClr val="accent1"/>
          </a:solidFill>
        </p:spPr>
        <p:txBody>
          <a:bodyPr wrap="square" rtlCol="0">
            <a:noAutofit/>
          </a:bodyPr>
          <a:lstStyle/>
          <a:p>
            <a:endParaRPr lang="en-US"/>
          </a:p>
        </p:txBody>
      </p:sp>
      <p:sp>
        <p:nvSpPr>
          <p:cNvPr id="11"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sp>
        <p:nvSpPr>
          <p:cNvPr id="18" name="Title 1"/>
          <p:cNvSpPr txBox="1">
            <a:spLocks/>
          </p:cNvSpPr>
          <p:nvPr userDrawn="1"/>
        </p:nvSpPr>
        <p:spPr>
          <a:xfrm>
            <a:off x="891914" y="2633897"/>
            <a:ext cx="6399555" cy="2387600"/>
          </a:xfrm>
          <a:prstGeom prst="rect">
            <a:avLst/>
          </a:prstGeom>
        </p:spPr>
        <p:txBody>
          <a:bodyPr vert="horz" lIns="0" tIns="45720" rIns="0" bIns="45720" rtlCol="0" anchor="b">
            <a:normAutofit/>
          </a:bodyPr>
          <a:lstStyle>
            <a:lvl1pPr algn="r" defTabSz="914400" rtl="0" eaLnBrk="1" latinLnBrk="0" hangingPunct="1">
              <a:lnSpc>
                <a:spcPct val="90000"/>
              </a:lnSpc>
              <a:spcBef>
                <a:spcPct val="0"/>
              </a:spcBef>
              <a:buNone/>
              <a:defRPr sz="5400" b="1" kern="1200">
                <a:solidFill>
                  <a:schemeClr val="bg1"/>
                </a:solidFill>
                <a:latin typeface="+mj-lt"/>
                <a:ea typeface="+mj-ea"/>
                <a:cs typeface="+mj-cs"/>
              </a:defRPr>
            </a:lvl1pPr>
          </a:lstStyle>
          <a:p>
            <a:pPr algn="l"/>
            <a:r>
              <a:rPr lang="en-US" sz="8800" dirty="0"/>
              <a:t>Thank You.</a:t>
            </a:r>
          </a:p>
        </p:txBody>
      </p:sp>
      <p:cxnSp>
        <p:nvCxnSpPr>
          <p:cNvPr id="20" name="Straight Connector 19"/>
          <p:cNvCxnSpPr/>
          <p:nvPr userDrawn="1"/>
        </p:nvCxnSpPr>
        <p:spPr>
          <a:xfrm>
            <a:off x="7448864" y="3514959"/>
            <a:ext cx="0" cy="1259408"/>
          </a:xfrm>
          <a:prstGeom prst="line">
            <a:avLst/>
          </a:prstGeom>
          <a:ln w="12700">
            <a:solidFill>
              <a:schemeClr val="accent1">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71514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Vertical with Title">
    <p:spTree>
      <p:nvGrpSpPr>
        <p:cNvPr id="1" name=""/>
        <p:cNvGrpSpPr/>
        <p:nvPr/>
      </p:nvGrpSpPr>
      <p:grpSpPr>
        <a:xfrm>
          <a:off x="0" y="0"/>
          <a:ext cx="0" cy="0"/>
          <a:chOff x="0" y="0"/>
          <a:chExt cx="0" cy="0"/>
        </a:xfrm>
      </p:grpSpPr>
      <p:sp>
        <p:nvSpPr>
          <p:cNvPr id="4" name="TextBox 3"/>
          <p:cNvSpPr txBox="1"/>
          <p:nvPr userDrawn="1"/>
        </p:nvSpPr>
        <p:spPr>
          <a:xfrm>
            <a:off x="0" y="0"/>
            <a:ext cx="6873498" cy="6857999"/>
          </a:xfrm>
          <a:prstGeom prst="rect">
            <a:avLst/>
          </a:prstGeom>
          <a:solidFill>
            <a:schemeClr val="accent1"/>
          </a:solidFill>
        </p:spPr>
        <p:txBody>
          <a:bodyPr wrap="square" rtlCol="0">
            <a:noAutofit/>
          </a:bodyPr>
          <a:lstStyle/>
          <a:p>
            <a:r>
              <a:rPr lang="en-US" dirty="0"/>
              <a:t> </a:t>
            </a:r>
          </a:p>
        </p:txBody>
      </p:sp>
      <p:sp>
        <p:nvSpPr>
          <p:cNvPr id="5" name="Title 1"/>
          <p:cNvSpPr>
            <a:spLocks noGrp="1"/>
          </p:cNvSpPr>
          <p:nvPr>
            <p:ph type="ctrTitle" hasCustomPrompt="1"/>
          </p:nvPr>
        </p:nvSpPr>
        <p:spPr>
          <a:xfrm>
            <a:off x="817069" y="2088759"/>
            <a:ext cx="5212552" cy="1861449"/>
          </a:xfrm>
        </p:spPr>
        <p:txBody>
          <a:bodyPr anchor="b">
            <a:normAutofit/>
          </a:bodyPr>
          <a:lstStyle>
            <a:lvl1pPr algn="l">
              <a:defRPr sz="4800">
                <a:solidFill>
                  <a:schemeClr val="bg1"/>
                </a:solidFill>
              </a:defRPr>
            </a:lvl1pPr>
          </a:lstStyle>
          <a:p>
            <a:r>
              <a:rPr lang="en-US" dirty="0"/>
              <a:t>Title Slide</a:t>
            </a:r>
          </a:p>
        </p:txBody>
      </p:sp>
      <p:sp>
        <p:nvSpPr>
          <p:cNvPr id="7" name="Subtitle 2"/>
          <p:cNvSpPr>
            <a:spLocks noGrp="1"/>
          </p:cNvSpPr>
          <p:nvPr>
            <p:ph type="subTitle" idx="1" hasCustomPrompt="1"/>
          </p:nvPr>
        </p:nvSpPr>
        <p:spPr>
          <a:xfrm>
            <a:off x="817068" y="3950208"/>
            <a:ext cx="5212553" cy="456837"/>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67C998E5-D221-C540-919A-E1ADF654D039}" type="datetime4">
              <a:rPr lang="en-US" smtClean="0"/>
              <a:t>February 10, 2016</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6606" y="2523741"/>
            <a:ext cx="2992282" cy="1810517"/>
          </a:xfrm>
          <a:prstGeom prst="rect">
            <a:avLst/>
          </a:prstGeom>
        </p:spPr>
      </p:pic>
    </p:spTree>
    <p:extLst>
      <p:ext uri="{BB962C8B-B14F-4D97-AF65-F5344CB8AC3E}">
        <p14:creationId xmlns:p14="http://schemas.microsoft.com/office/powerpoint/2010/main" val="200184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Horizontal Photo">
    <p:spTree>
      <p:nvGrpSpPr>
        <p:cNvPr id="1" name=""/>
        <p:cNvGrpSpPr/>
        <p:nvPr/>
      </p:nvGrpSpPr>
      <p:grpSpPr>
        <a:xfrm>
          <a:off x="0" y="0"/>
          <a:ext cx="0" cy="0"/>
          <a:chOff x="0" y="0"/>
          <a:chExt cx="0" cy="0"/>
        </a:xfrm>
      </p:grpSpPr>
      <p:sp>
        <p:nvSpPr>
          <p:cNvPr id="4" name="TextBox 3"/>
          <p:cNvSpPr txBox="1"/>
          <p:nvPr userDrawn="1"/>
        </p:nvSpPr>
        <p:spPr>
          <a:xfrm>
            <a:off x="0" y="0"/>
            <a:ext cx="12192001" cy="4821395"/>
          </a:xfrm>
          <a:prstGeom prst="rect">
            <a:avLst/>
          </a:prstGeom>
          <a:solidFill>
            <a:schemeClr val="accent1"/>
          </a:solidFill>
        </p:spPr>
        <p:txBody>
          <a:bodyPr wrap="square" rtlCol="0">
            <a:noAutofit/>
          </a:bodyPr>
          <a:lstStyle/>
          <a:p>
            <a:r>
              <a:rPr lang="en-US" dirty="0"/>
              <a:t> </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888992"/>
          </a:xfrm>
          <a:prstGeom prst="rect">
            <a:avLst/>
          </a:prstGeom>
        </p:spPr>
      </p:pic>
      <p:sp>
        <p:nvSpPr>
          <p:cNvPr id="9" name="Title 1"/>
          <p:cNvSpPr>
            <a:spLocks noGrp="1"/>
          </p:cNvSpPr>
          <p:nvPr>
            <p:ph type="ctrTitle" hasCustomPrompt="1"/>
          </p:nvPr>
        </p:nvSpPr>
        <p:spPr>
          <a:xfrm>
            <a:off x="874484" y="5368658"/>
            <a:ext cx="7342924" cy="659782"/>
          </a:xfrm>
        </p:spPr>
        <p:txBody>
          <a:bodyPr anchor="b">
            <a:normAutofit/>
          </a:bodyPr>
          <a:lstStyle>
            <a:lvl1pPr algn="l">
              <a:defRPr sz="3200" baseline="0">
                <a:solidFill>
                  <a:schemeClr val="tx1"/>
                </a:solidFill>
              </a:defRPr>
            </a:lvl1pPr>
          </a:lstStyle>
          <a:p>
            <a:r>
              <a:rPr lang="en-US" dirty="0"/>
              <a:t>Presentation Title Goes Here</a:t>
            </a:r>
          </a:p>
        </p:txBody>
      </p:sp>
      <p:sp>
        <p:nvSpPr>
          <p:cNvPr id="11" name="Subtitle 2"/>
          <p:cNvSpPr>
            <a:spLocks noGrp="1"/>
          </p:cNvSpPr>
          <p:nvPr>
            <p:ph type="subTitle" idx="1" hasCustomPrompt="1"/>
          </p:nvPr>
        </p:nvSpPr>
        <p:spPr>
          <a:xfrm>
            <a:off x="874483" y="6028440"/>
            <a:ext cx="7342926" cy="278155"/>
          </a:xfrm>
        </p:spPr>
        <p:txBody>
          <a:bodyPr>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67C998E5-D221-C540-919A-E1ADF654D039}" type="datetime4">
              <a:rPr lang="en-US" smtClean="0"/>
              <a:t>February 10, 2016</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4747" y="5302242"/>
            <a:ext cx="1659918" cy="1004353"/>
          </a:xfrm>
          <a:prstGeom prst="rect">
            <a:avLst/>
          </a:prstGeom>
        </p:spPr>
      </p:pic>
    </p:spTree>
    <p:extLst>
      <p:ext uri="{BB962C8B-B14F-4D97-AF65-F5344CB8AC3E}">
        <p14:creationId xmlns:p14="http://schemas.microsoft.com/office/powerpoint/2010/main" val="673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Horizontal">
    <p:spTree>
      <p:nvGrpSpPr>
        <p:cNvPr id="1" name=""/>
        <p:cNvGrpSpPr/>
        <p:nvPr/>
      </p:nvGrpSpPr>
      <p:grpSpPr>
        <a:xfrm>
          <a:off x="0" y="0"/>
          <a:ext cx="0" cy="0"/>
          <a:chOff x="0" y="0"/>
          <a:chExt cx="0" cy="0"/>
        </a:xfrm>
      </p:grpSpPr>
      <p:sp>
        <p:nvSpPr>
          <p:cNvPr id="4" name="TextBox 3"/>
          <p:cNvSpPr txBox="1"/>
          <p:nvPr userDrawn="1"/>
        </p:nvSpPr>
        <p:spPr>
          <a:xfrm>
            <a:off x="0" y="0"/>
            <a:ext cx="12192001" cy="4888992"/>
          </a:xfrm>
          <a:prstGeom prst="rect">
            <a:avLst/>
          </a:prstGeom>
          <a:solidFill>
            <a:schemeClr val="accent1"/>
          </a:solidFill>
        </p:spPr>
        <p:txBody>
          <a:bodyPr wrap="square" rtlCol="0">
            <a:noAutofit/>
          </a:bodyPr>
          <a:lstStyle/>
          <a:p>
            <a:r>
              <a:rPr lang="en-US" dirty="0"/>
              <a:t> </a:t>
            </a:r>
          </a:p>
        </p:txBody>
      </p:sp>
      <p:sp>
        <p:nvSpPr>
          <p:cNvPr id="2" name="Title 1"/>
          <p:cNvSpPr>
            <a:spLocks noGrp="1"/>
          </p:cNvSpPr>
          <p:nvPr>
            <p:ph type="ctrTitle" hasCustomPrompt="1"/>
          </p:nvPr>
        </p:nvSpPr>
        <p:spPr>
          <a:xfrm>
            <a:off x="1022854" y="1358234"/>
            <a:ext cx="10145018" cy="2387600"/>
          </a:xfrm>
        </p:spPr>
        <p:txBody>
          <a:bodyPr anchor="b">
            <a:normAutofit/>
          </a:bodyPr>
          <a:lstStyle>
            <a:lvl1pPr algn="l">
              <a:defRPr sz="4800">
                <a:solidFill>
                  <a:schemeClr val="bg1"/>
                </a:solidFill>
              </a:defRPr>
            </a:lvl1pPr>
          </a:lstStyle>
          <a:p>
            <a:r>
              <a:rPr lang="en-US" dirty="0"/>
              <a:t>Title Slide</a:t>
            </a:r>
          </a:p>
        </p:txBody>
      </p:sp>
      <p:sp>
        <p:nvSpPr>
          <p:cNvPr id="3" name="Subtitle 2"/>
          <p:cNvSpPr>
            <a:spLocks noGrp="1"/>
          </p:cNvSpPr>
          <p:nvPr>
            <p:ph type="subTitle" idx="1" hasCustomPrompt="1"/>
          </p:nvPr>
        </p:nvSpPr>
        <p:spPr>
          <a:xfrm>
            <a:off x="1022853" y="3745834"/>
            <a:ext cx="5212553" cy="456837"/>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67C998E5-D221-C540-919A-E1ADF654D039}" type="datetime4">
              <a:rPr lang="en-US" smtClean="0"/>
              <a:t>February 10, 2016</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4747" y="5302242"/>
            <a:ext cx="1659918" cy="1004353"/>
          </a:xfrm>
          <a:prstGeom prst="rect">
            <a:avLst/>
          </a:prstGeom>
        </p:spPr>
      </p:pic>
    </p:spTree>
    <p:extLst>
      <p:ext uri="{BB962C8B-B14F-4D97-AF65-F5344CB8AC3E}">
        <p14:creationId xmlns:p14="http://schemas.microsoft.com/office/powerpoint/2010/main" val="61437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38"/>
            <a:ext cx="10515600" cy="972213"/>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7" name="TextBox 6"/>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1" name="Straight Connector 10"/>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155252721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0"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0" y="1609390"/>
            <a:ext cx="3888783" cy="4217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8" name="Content Placeholder 3"/>
          <p:cNvSpPr>
            <a:spLocks noGrp="1"/>
          </p:cNvSpPr>
          <p:nvPr>
            <p:ph sz="half" idx="2"/>
          </p:nvPr>
        </p:nvSpPr>
        <p:spPr>
          <a:xfrm>
            <a:off x="5083443" y="1623924"/>
            <a:ext cx="6270357" cy="420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191511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Collag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0"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1" y="1609390"/>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Content Placeholder 3"/>
          <p:cNvSpPr>
            <a:spLocks noGrp="1"/>
          </p:cNvSpPr>
          <p:nvPr>
            <p:ph sz="half" idx="2"/>
          </p:nvPr>
        </p:nvSpPr>
        <p:spPr>
          <a:xfrm>
            <a:off x="5083443" y="1623924"/>
            <a:ext cx="6270357" cy="4203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idx="10"/>
          </p:nvPr>
        </p:nvSpPr>
        <p:spPr>
          <a:xfrm>
            <a:off x="2868479" y="1609390"/>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4" name="Picture Placeholder 2"/>
          <p:cNvSpPr>
            <a:spLocks noGrp="1"/>
          </p:cNvSpPr>
          <p:nvPr>
            <p:ph type="pic" idx="11"/>
          </p:nvPr>
        </p:nvSpPr>
        <p:spPr>
          <a:xfrm>
            <a:off x="838200" y="3814502"/>
            <a:ext cx="3890059"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52043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Tow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0"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noChangeAspect="1"/>
          </p:cNvSpPr>
          <p:nvPr>
            <p:ph type="pic" idx="1"/>
          </p:nvPr>
        </p:nvSpPr>
        <p:spPr>
          <a:xfrm>
            <a:off x="838199" y="1609389"/>
            <a:ext cx="3044125" cy="170724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Content Placeholder 3"/>
          <p:cNvSpPr>
            <a:spLocks noGrp="1"/>
          </p:cNvSpPr>
          <p:nvPr>
            <p:ph sz="half" idx="2"/>
          </p:nvPr>
        </p:nvSpPr>
        <p:spPr>
          <a:xfrm>
            <a:off x="838199" y="3316636"/>
            <a:ext cx="3044125" cy="2224007"/>
          </a:xfrm>
          <a:solidFill>
            <a:schemeClr val="tx1">
              <a:lumMod val="20000"/>
              <a:lumOff val="80000"/>
            </a:schemeClr>
          </a:solidFill>
          <a:ln>
            <a:noFill/>
          </a:ln>
        </p:spPr>
        <p:txBody>
          <a:bodyPr lIns="182880" tIns="182880" rIns="182880" bIns="182880">
            <a:normAutofit/>
          </a:bodyPr>
          <a:lstStyle>
            <a:lvl1pPr marL="0" indent="0">
              <a:buFont typeface="Arial" charset="0"/>
              <a:buNone/>
              <a:defRPr sz="1800"/>
            </a:lvl1pPr>
            <a:lvl2pPr marL="457200" indent="0">
              <a:buNone/>
              <a:defRPr sz="1400"/>
            </a:lvl2pPr>
            <a:lvl3pPr marL="914400" indent="0">
              <a:buNone/>
              <a:defRPr sz="1200"/>
            </a:lvl3pPr>
            <a:lvl4pPr marL="1371600" indent="0">
              <a:buNone/>
              <a:defRPr sz="1100"/>
            </a:lvl4pPr>
            <a:lvl5pPr marL="1828800" indent="0">
              <a:buNone/>
              <a:defRPr sz="1050"/>
            </a:lvl5pPr>
          </a:lstStyle>
          <a:p>
            <a:pPr lvl="0"/>
            <a:r>
              <a:rPr lang="en-US" dirty="0"/>
              <a:t>Click to edit Master text styles</a:t>
            </a:r>
          </a:p>
        </p:txBody>
      </p:sp>
      <p:sp>
        <p:nvSpPr>
          <p:cNvPr id="12" name="Picture Placeholder 2"/>
          <p:cNvSpPr>
            <a:spLocks noGrp="1" noChangeAspect="1"/>
          </p:cNvSpPr>
          <p:nvPr>
            <p:ph type="pic" idx="10"/>
          </p:nvPr>
        </p:nvSpPr>
        <p:spPr>
          <a:xfrm>
            <a:off x="4563721" y="1609389"/>
            <a:ext cx="3044125" cy="170724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5" name="Picture Placeholder 2"/>
          <p:cNvSpPr>
            <a:spLocks noGrp="1" noChangeAspect="1"/>
          </p:cNvSpPr>
          <p:nvPr>
            <p:ph type="pic" idx="11"/>
          </p:nvPr>
        </p:nvSpPr>
        <p:spPr>
          <a:xfrm>
            <a:off x="8289243" y="1609389"/>
            <a:ext cx="3044125" cy="170724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6" name="Content Placeholder 3"/>
          <p:cNvSpPr>
            <a:spLocks noGrp="1"/>
          </p:cNvSpPr>
          <p:nvPr>
            <p:ph sz="half" idx="12"/>
          </p:nvPr>
        </p:nvSpPr>
        <p:spPr>
          <a:xfrm>
            <a:off x="4563721" y="3316636"/>
            <a:ext cx="3044125" cy="2224007"/>
          </a:xfrm>
          <a:solidFill>
            <a:schemeClr val="tx1">
              <a:lumMod val="20000"/>
              <a:lumOff val="80000"/>
            </a:schemeClr>
          </a:solidFill>
          <a:ln>
            <a:noFill/>
          </a:ln>
        </p:spPr>
        <p:txBody>
          <a:bodyPr lIns="182880" tIns="182880" rIns="182880" bIns="182880">
            <a:normAutofit/>
          </a:bodyPr>
          <a:lstStyle>
            <a:lvl1pPr marL="0" indent="0">
              <a:buNone/>
              <a:defRPr sz="1800"/>
            </a:lvl1pPr>
            <a:lvl2pPr marL="457200" indent="0">
              <a:buNone/>
              <a:defRPr sz="1400"/>
            </a:lvl2pPr>
            <a:lvl3pPr marL="914400" indent="0">
              <a:buNone/>
              <a:defRPr sz="1200"/>
            </a:lvl3pPr>
            <a:lvl4pPr marL="1371600" indent="0">
              <a:buNone/>
              <a:defRPr sz="1100"/>
            </a:lvl4pPr>
            <a:lvl5pPr marL="1828800" indent="0">
              <a:buNone/>
              <a:defRPr sz="1050"/>
            </a:lvl5pPr>
          </a:lstStyle>
          <a:p>
            <a:pPr lvl="0"/>
            <a:r>
              <a:rPr lang="en-US" dirty="0"/>
              <a:t>Click to edit Master text styles</a:t>
            </a:r>
          </a:p>
        </p:txBody>
      </p:sp>
      <p:sp>
        <p:nvSpPr>
          <p:cNvPr id="17" name="Content Placeholder 3"/>
          <p:cNvSpPr>
            <a:spLocks noGrp="1"/>
          </p:cNvSpPr>
          <p:nvPr>
            <p:ph sz="half" idx="13"/>
          </p:nvPr>
        </p:nvSpPr>
        <p:spPr>
          <a:xfrm>
            <a:off x="8289243" y="3316636"/>
            <a:ext cx="3044125" cy="2224007"/>
          </a:xfrm>
          <a:solidFill>
            <a:schemeClr val="tx1">
              <a:lumMod val="20000"/>
              <a:lumOff val="80000"/>
            </a:schemeClr>
          </a:solidFill>
          <a:ln>
            <a:noFill/>
          </a:ln>
        </p:spPr>
        <p:txBody>
          <a:bodyPr lIns="182880" tIns="182880" rIns="182880" bIns="182880">
            <a:normAutofit/>
          </a:bodyPr>
          <a:lstStyle>
            <a:lvl1pPr marL="0" indent="0">
              <a:buFont typeface="Arial" charset="0"/>
              <a:buNone/>
              <a:defRPr sz="1800"/>
            </a:lvl1pPr>
            <a:lvl2pPr marL="457200" indent="0">
              <a:buNone/>
              <a:defRPr sz="1400"/>
            </a:lvl2pPr>
            <a:lvl3pPr marL="914400" indent="0">
              <a:buNone/>
              <a:defRPr sz="1200"/>
            </a:lvl3pPr>
            <a:lvl4pPr marL="1371600" indent="0">
              <a:buNone/>
              <a:defRPr sz="1100"/>
            </a:lvl4pPr>
            <a:lvl5pPr marL="1828800" indent="0">
              <a:buNone/>
              <a:defRPr sz="1050"/>
            </a:lvl5pPr>
          </a:lstStyle>
          <a:p>
            <a:pPr lvl="0"/>
            <a:r>
              <a:rPr lang="en-US" dirty="0"/>
              <a:t>Click to edit Master text styles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8107" y="5977973"/>
            <a:ext cx="1103125" cy="667459"/>
          </a:xfrm>
          <a:prstGeom prst="rect">
            <a:avLst/>
          </a:prstGeom>
        </p:spPr>
      </p:pic>
    </p:spTree>
    <p:extLst>
      <p:ext uri="{BB962C8B-B14F-4D97-AF65-F5344CB8AC3E}">
        <p14:creationId xmlns:p14="http://schemas.microsoft.com/office/powerpoint/2010/main" val="187270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4638"/>
            <a:ext cx="10515600" cy="9722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586874"/>
            <a:ext cx="10515600" cy="41693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644023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76" r:id="rId4"/>
    <p:sldLayoutId id="2147483686" r:id="rId5"/>
    <p:sldLayoutId id="2147483662" r:id="rId6"/>
    <p:sldLayoutId id="2147483666" r:id="rId7"/>
    <p:sldLayoutId id="2147483678" r:id="rId8"/>
    <p:sldLayoutId id="2147483680" r:id="rId9"/>
    <p:sldLayoutId id="2147483679" r:id="rId10"/>
    <p:sldLayoutId id="2147483667" r:id="rId11"/>
    <p:sldLayoutId id="2147483677" r:id="rId12"/>
    <p:sldLayoutId id="2147483664" r:id="rId13"/>
    <p:sldLayoutId id="2147483663" r:id="rId14"/>
    <p:sldLayoutId id="2147483672" r:id="rId15"/>
    <p:sldLayoutId id="2147483673" r:id="rId16"/>
    <p:sldLayoutId id="2147483674" r:id="rId17"/>
    <p:sldLayoutId id="2147483665" r:id="rId18"/>
    <p:sldLayoutId id="2147483668" r:id="rId19"/>
    <p:sldLayoutId id="2147483669" r:id="rId20"/>
    <p:sldLayoutId id="2147483670" r:id="rId21"/>
    <p:sldLayoutId id="2147483671" r:id="rId22"/>
    <p:sldLayoutId id="2147483675" r:id="rId23"/>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these pictures have in common?</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a:t>
            </a:fld>
            <a:endParaRPr lang="en-US" sz="800" dirty="0">
              <a:solidFill>
                <a:schemeClr val="tx1">
                  <a:lumMod val="40000"/>
                  <a:lumOff val="60000"/>
                </a:schemeClr>
              </a:solidFill>
            </a:endParaRPr>
          </a:p>
        </p:txBody>
      </p:sp>
      <p:pic>
        <p:nvPicPr>
          <p:cNvPr id="1026" name="Picture 2" descr="Image result for olympic r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150" y="1668634"/>
            <a:ext cx="4165303" cy="19229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residential seal of the united stat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79453" y="2362753"/>
            <a:ext cx="3372126" cy="33721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4h cl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50" y="3000436"/>
            <a:ext cx="2971800"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79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Dispersing Funds - Expenses</a:t>
            </a:r>
            <a:endParaRPr lang="en-US" dirty="0"/>
          </a:p>
        </p:txBody>
      </p:sp>
      <p:sp>
        <p:nvSpPr>
          <p:cNvPr id="3" name="Content Placeholder 2"/>
          <p:cNvSpPr>
            <a:spLocks noGrp="1"/>
          </p:cNvSpPr>
          <p:nvPr>
            <p:ph idx="1"/>
          </p:nvPr>
        </p:nvSpPr>
        <p:spPr/>
        <p:txBody>
          <a:bodyPr>
            <a:normAutofit/>
          </a:bodyPr>
          <a:lstStyle/>
          <a:p>
            <a:pPr marL="457200" indent="-457200">
              <a:buAutoNum type="alphaLcPeriod"/>
            </a:pPr>
            <a:r>
              <a:rPr lang="en-US" dirty="0" smtClean="0"/>
              <a:t>All approved disbursement of club/group funds should be reflected in the club/group minutes.</a:t>
            </a:r>
          </a:p>
          <a:p>
            <a:pPr marL="457200" indent="-457200">
              <a:buAutoNum type="alphaLcPeriod"/>
            </a:pPr>
            <a:r>
              <a:rPr lang="en-US" dirty="0" smtClean="0"/>
              <a:t>The UW 4-H Reimbursement </a:t>
            </a:r>
            <a:r>
              <a:rPr lang="en-US" dirty="0" smtClean="0"/>
              <a:t>Form* </a:t>
            </a:r>
            <a:r>
              <a:rPr lang="en-US" dirty="0" smtClean="0"/>
              <a:t>should be used by 4-H clubs and 4-H groups. </a:t>
            </a:r>
          </a:p>
          <a:p>
            <a:pPr marL="457200" indent="-457200">
              <a:buAutoNum type="alphaLcPeriod"/>
            </a:pPr>
            <a:r>
              <a:rPr lang="en-US" dirty="0" smtClean="0"/>
              <a:t>Receipts and invoices must clearly state what the purchase was and from whom the purchase was made. </a:t>
            </a:r>
          </a:p>
          <a:p>
            <a:pPr marL="457200" indent="-457200">
              <a:buAutoNum type="alphaLcPeriod"/>
            </a:pPr>
            <a:r>
              <a:rPr lang="en-US" dirty="0" smtClean="0"/>
              <a:t>Original receipts and invoices will be kept with account records and marked as paid with the date payment was made. </a:t>
            </a:r>
          </a:p>
        </p:txBody>
      </p:sp>
      <p:sp>
        <p:nvSpPr>
          <p:cNvPr id="4" name="Slide Number Placeholder 3"/>
          <p:cNvSpPr>
            <a:spLocks noGrp="1"/>
          </p:cNvSpPr>
          <p:nvPr>
            <p:ph type="sldNum" sz="quarter" idx="4"/>
          </p:nvPr>
        </p:nvSpPr>
        <p:spPr/>
        <p:txBody>
          <a:bodyPr/>
          <a:lstStyle/>
          <a:p>
            <a:fld id="{C8BFE72D-DEE3-1A40-BBC5-5AA7D885F44F}" type="slidenum">
              <a:rPr lang="en-US" smtClean="0"/>
              <a:pPr/>
              <a:t>10</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215975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Dispersing Funds – Cash Withdrawals / Purchases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If </a:t>
            </a:r>
            <a:r>
              <a:rPr lang="en-US" dirty="0"/>
              <a:t>a club/group withdraws cash, the following steps must be followed: </a:t>
            </a:r>
            <a:endParaRPr lang="en-US" dirty="0" smtClean="0"/>
          </a:p>
          <a:p>
            <a:pPr marL="457200" indent="-457200">
              <a:buAutoNum type="alphaLcPeriod"/>
            </a:pPr>
            <a:r>
              <a:rPr lang="en-US" dirty="0" smtClean="0"/>
              <a:t>Cash </a:t>
            </a:r>
            <a:r>
              <a:rPr lang="en-US" dirty="0"/>
              <a:t>withdrawals must be made at the bank, with a teller, and only by an account signer (no ATM cash withdrawals). </a:t>
            </a:r>
            <a:endParaRPr lang="en-US" dirty="0" smtClean="0"/>
          </a:p>
          <a:p>
            <a:pPr marL="457200" indent="-457200">
              <a:buAutoNum type="alphaLcPeriod"/>
            </a:pPr>
            <a:r>
              <a:rPr lang="en-US" dirty="0" smtClean="0"/>
              <a:t>Reason </a:t>
            </a:r>
            <a:r>
              <a:rPr lang="en-US" dirty="0"/>
              <a:t>for cash withdrawal must be documented on the bank receipt (e.g. cash/change box for concession stand). </a:t>
            </a:r>
            <a:endParaRPr lang="en-US" dirty="0" smtClean="0"/>
          </a:p>
          <a:p>
            <a:pPr marL="457200" indent="-457200">
              <a:buAutoNum type="alphaLcPeriod"/>
            </a:pPr>
            <a:r>
              <a:rPr lang="en-US" dirty="0" smtClean="0"/>
              <a:t>Cash </a:t>
            </a:r>
            <a:r>
              <a:rPr lang="en-US" dirty="0"/>
              <a:t>must be deposited at the conclusion of the event/activity by following the receiving cash </a:t>
            </a:r>
            <a:r>
              <a:rPr lang="en-US" dirty="0" smtClean="0"/>
              <a:t>guidelines </a:t>
            </a:r>
          </a:p>
          <a:p>
            <a:pPr marL="457200" indent="-457200">
              <a:buAutoNum type="alphaLcPeriod"/>
            </a:pPr>
            <a:r>
              <a:rPr lang="en-US" dirty="0" smtClean="0"/>
              <a:t>If </a:t>
            </a:r>
            <a:r>
              <a:rPr lang="en-US" dirty="0"/>
              <a:t>items are purchased with the cash, a receipt must be submitted. </a:t>
            </a:r>
            <a:endParaRPr lang="en-US" dirty="0" smtClean="0"/>
          </a:p>
          <a:p>
            <a:pPr marL="457200" indent="-457200">
              <a:buAutoNum type="alphaLcPeriod"/>
            </a:pPr>
            <a:r>
              <a:rPr lang="en-US" dirty="0" smtClean="0"/>
              <a:t>Avoid </a:t>
            </a:r>
            <a:r>
              <a:rPr lang="en-US" dirty="0"/>
              <a:t>writing checks payable to “cash.” If a check is written payable to “cash”, be sure to write in the Memo field the 4-H purpose or use. </a:t>
            </a:r>
          </a:p>
        </p:txBody>
      </p:sp>
      <p:sp>
        <p:nvSpPr>
          <p:cNvPr id="4" name="Slide Number Placeholder 3"/>
          <p:cNvSpPr>
            <a:spLocks noGrp="1"/>
          </p:cNvSpPr>
          <p:nvPr>
            <p:ph type="sldNum" sz="quarter" idx="4"/>
          </p:nvPr>
        </p:nvSpPr>
        <p:spPr/>
        <p:txBody>
          <a:bodyPr/>
          <a:lstStyle/>
          <a:p>
            <a:fld id="{C8BFE72D-DEE3-1A40-BBC5-5AA7D885F44F}" type="slidenum">
              <a:rPr lang="en-US" smtClean="0"/>
              <a:pPr/>
              <a:t>11</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247903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Dispersing Funds - Other</a:t>
            </a:r>
            <a:endParaRPr lang="en-US" dirty="0"/>
          </a:p>
        </p:txBody>
      </p:sp>
      <p:sp>
        <p:nvSpPr>
          <p:cNvPr id="3" name="Content Placeholder 2"/>
          <p:cNvSpPr>
            <a:spLocks noGrp="1"/>
          </p:cNvSpPr>
          <p:nvPr>
            <p:ph idx="1"/>
          </p:nvPr>
        </p:nvSpPr>
        <p:spPr/>
        <p:txBody>
          <a:bodyPr>
            <a:normAutofit/>
          </a:bodyPr>
          <a:lstStyle/>
          <a:p>
            <a:pPr marL="457200" indent="-457200">
              <a:buAutoNum type="alphaLcPeriod"/>
            </a:pPr>
            <a:r>
              <a:rPr lang="en-US" dirty="0" smtClean="0"/>
              <a:t>Active signers may not sign a check written to themselves or an immediate family member.</a:t>
            </a:r>
          </a:p>
          <a:p>
            <a:pPr marL="457200" indent="-457200">
              <a:buAutoNum type="alphaLcPeriod"/>
            </a:pPr>
            <a:r>
              <a:rPr lang="en-US" dirty="0" smtClean="0"/>
              <a:t>There are to be absolutely no personal purchases. If a personal purchase occurs within a club/group, the UW 4-H educator or State 4-H office personnel need to be notified immediately. </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12</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319631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Treasurer's </a:t>
            </a:r>
            <a:r>
              <a:rPr lang="en-US" dirty="0" smtClean="0"/>
              <a:t>Report*</a:t>
            </a:r>
            <a:endParaRPr lang="en-US" dirty="0"/>
          </a:p>
        </p:txBody>
      </p:sp>
      <p:sp>
        <p:nvSpPr>
          <p:cNvPr id="3" name="Content Placeholder 2"/>
          <p:cNvSpPr>
            <a:spLocks noGrp="1"/>
          </p:cNvSpPr>
          <p:nvPr>
            <p:ph idx="1"/>
          </p:nvPr>
        </p:nvSpPr>
        <p:spPr/>
        <p:txBody>
          <a:bodyPr/>
          <a:lstStyle/>
          <a:p>
            <a:r>
              <a:rPr lang="en-US" dirty="0" smtClean="0"/>
              <a:t>Complete Account Journal</a:t>
            </a:r>
          </a:p>
          <a:p>
            <a:r>
              <a:rPr lang="en-US" dirty="0" smtClean="0"/>
              <a:t>Organized by Month</a:t>
            </a:r>
          </a:p>
          <a:p>
            <a:pPr lvl="1"/>
            <a:r>
              <a:rPr lang="en-US" dirty="0" smtClean="0"/>
              <a:t>Bank Statement</a:t>
            </a:r>
          </a:p>
          <a:p>
            <a:pPr lvl="1"/>
            <a:r>
              <a:rPr lang="en-US" dirty="0" smtClean="0"/>
              <a:t>Cash Receipts</a:t>
            </a:r>
          </a:p>
          <a:p>
            <a:pPr lvl="1"/>
            <a:r>
              <a:rPr lang="en-US" dirty="0" smtClean="0"/>
              <a:t>UW Reimbursement Form and Receipts</a:t>
            </a:r>
          </a:p>
          <a:p>
            <a:r>
              <a:rPr lang="en-US" dirty="0" smtClean="0"/>
              <a:t>Inventory Report</a:t>
            </a:r>
          </a:p>
          <a:p>
            <a:r>
              <a:rPr lang="en-US" dirty="0" smtClean="0"/>
              <a:t>Annual Financial Report</a:t>
            </a:r>
          </a:p>
          <a:p>
            <a:r>
              <a:rPr lang="en-US" dirty="0" smtClean="0"/>
              <a:t>Annual Financial Review Form</a:t>
            </a:r>
          </a:p>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13</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2118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Fundraising	</a:t>
            </a:r>
            <a:endParaRPr lang="en-US" dirty="0"/>
          </a:p>
        </p:txBody>
      </p:sp>
      <p:sp>
        <p:nvSpPr>
          <p:cNvPr id="3" name="Content Placeholder 2"/>
          <p:cNvSpPr>
            <a:spLocks noGrp="1"/>
          </p:cNvSpPr>
          <p:nvPr>
            <p:ph idx="1"/>
          </p:nvPr>
        </p:nvSpPr>
        <p:spPr>
          <a:xfrm>
            <a:off x="838200" y="1416851"/>
            <a:ext cx="10515600" cy="4964071"/>
          </a:xfrm>
        </p:spPr>
        <p:txBody>
          <a:bodyPr>
            <a:normAutofit fontScale="85000" lnSpcReduction="20000"/>
          </a:bodyPr>
          <a:lstStyle/>
          <a:p>
            <a:r>
              <a:rPr lang="en-US" dirty="0" smtClean="0"/>
              <a:t>Why?</a:t>
            </a:r>
          </a:p>
          <a:p>
            <a:pPr lvl="1"/>
            <a:r>
              <a:rPr lang="en-US" sz="2800" dirty="0" smtClean="0"/>
              <a:t>To pay for program plans</a:t>
            </a:r>
          </a:p>
          <a:p>
            <a:pPr lvl="2"/>
            <a:r>
              <a:rPr lang="en-US" sz="2400" dirty="0" smtClean="0"/>
              <a:t>Things that promote the mission and values.</a:t>
            </a:r>
          </a:p>
          <a:p>
            <a:pPr lvl="2"/>
            <a:r>
              <a:rPr lang="en-US" sz="2400" dirty="0" smtClean="0"/>
              <a:t>University </a:t>
            </a:r>
            <a:r>
              <a:rPr lang="en-US" sz="2400" dirty="0"/>
              <a:t>of Wyoming Extension encourages local clubs and groups to fundraise to implement program </a:t>
            </a:r>
            <a:r>
              <a:rPr lang="en-US" sz="2400" dirty="0" smtClean="0"/>
              <a:t>plans</a:t>
            </a:r>
          </a:p>
          <a:p>
            <a:pPr lvl="2"/>
            <a:r>
              <a:rPr lang="en-US" sz="2400" dirty="0" smtClean="0"/>
              <a:t>The 4-H </a:t>
            </a:r>
            <a:r>
              <a:rPr lang="en-US" sz="2400" dirty="0"/>
              <a:t>program </a:t>
            </a:r>
            <a:r>
              <a:rPr lang="en-US" sz="2100" dirty="0"/>
              <a:t>should not be connected with any activity which is illegal or inappropriate for a 4-H audience. </a:t>
            </a:r>
            <a:endParaRPr lang="en-US" sz="2100" dirty="0" smtClean="0"/>
          </a:p>
          <a:p>
            <a:endParaRPr lang="en-US" dirty="0"/>
          </a:p>
          <a:p>
            <a:r>
              <a:rPr lang="en-US" dirty="0" smtClean="0"/>
              <a:t>All </a:t>
            </a:r>
            <a:r>
              <a:rPr lang="en-US" dirty="0"/>
              <a:t>fundraising and/or income generation should be documented and a request made (ahead of the activity) by filling out and submitting the Income &amp; Fundraising Request </a:t>
            </a:r>
            <a:r>
              <a:rPr lang="en-US" dirty="0" smtClean="0"/>
              <a:t>Form* </a:t>
            </a:r>
            <a:r>
              <a:rPr lang="en-US" dirty="0"/>
              <a:t>to the UW 4-H educator</a:t>
            </a:r>
            <a:r>
              <a:rPr lang="en-US" dirty="0" smtClean="0"/>
              <a:t>.</a:t>
            </a:r>
          </a:p>
          <a:p>
            <a:pPr lvl="1"/>
            <a:r>
              <a:rPr lang="en-US" sz="2100" dirty="0" smtClean="0"/>
              <a:t>Fundraising forms help us to make sure we are not duplicating the ask.  </a:t>
            </a:r>
          </a:p>
          <a:p>
            <a:r>
              <a:rPr lang="en-US" dirty="0" smtClean="0"/>
              <a:t>Funds </a:t>
            </a:r>
            <a:r>
              <a:rPr lang="en-US" dirty="0"/>
              <a:t>raised should be for a specific purpose and correspond to the amount of the projected budget. </a:t>
            </a:r>
            <a:endParaRPr lang="en-US" dirty="0" smtClean="0"/>
          </a:p>
          <a:p>
            <a:r>
              <a:rPr lang="en-US" dirty="0" smtClean="0"/>
              <a:t>4-H </a:t>
            </a:r>
            <a:r>
              <a:rPr lang="en-US" dirty="0"/>
              <a:t>clubs/groups cannot expend 4-H funds on other nonprofit fundraisers or causes. If a club/group wishes to raise money for another nonprofit organization or cause as a community service activity, members must clearly communicate the purpose of the fundraising activity and give the money directly to the organization or cause. </a:t>
            </a:r>
            <a:endParaRPr lang="en-US" dirty="0" smtClean="0"/>
          </a:p>
        </p:txBody>
      </p:sp>
      <p:sp>
        <p:nvSpPr>
          <p:cNvPr id="4" name="Slide Number Placeholder 3"/>
          <p:cNvSpPr>
            <a:spLocks noGrp="1"/>
          </p:cNvSpPr>
          <p:nvPr>
            <p:ph type="sldNum" sz="quarter" idx="4"/>
          </p:nvPr>
        </p:nvSpPr>
        <p:spPr/>
        <p:txBody>
          <a:bodyPr/>
          <a:lstStyle/>
          <a:p>
            <a:fld id="{C8BFE72D-DEE3-1A40-BBC5-5AA7D885F44F}" type="slidenum">
              <a:rPr lang="en-US" smtClean="0"/>
              <a:pPr/>
              <a:t>14</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38696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spend your money?</a:t>
            </a:r>
            <a:endParaRPr lang="en-US" dirty="0"/>
          </a:p>
        </p:txBody>
      </p:sp>
      <p:sp>
        <p:nvSpPr>
          <p:cNvPr id="3" name="Content Placeholder 2"/>
          <p:cNvSpPr>
            <a:spLocks noGrp="1"/>
          </p:cNvSpPr>
          <p:nvPr>
            <p:ph idx="1"/>
          </p:nvPr>
        </p:nvSpPr>
        <p:spPr/>
        <p:txBody>
          <a:bodyPr/>
          <a:lstStyle/>
          <a:p>
            <a:r>
              <a:rPr lang="en-US" dirty="0" smtClean="0"/>
              <a:t>First ask the county for items you may be looking to purchase. They may have money to support your efforts or they may already have what you are looking for.</a:t>
            </a:r>
          </a:p>
          <a:p>
            <a:r>
              <a:rPr lang="en-US" dirty="0" smtClean="0"/>
              <a:t>What do we normally spend money on?</a:t>
            </a:r>
          </a:p>
          <a:p>
            <a:pPr lvl="1"/>
            <a:r>
              <a:rPr lang="en-US" dirty="0" smtClean="0"/>
              <a:t>Support of the Mission and Values</a:t>
            </a:r>
          </a:p>
          <a:p>
            <a:pPr lvl="1"/>
            <a:r>
              <a:rPr lang="en-US" dirty="0" smtClean="0"/>
              <a:t>Items to create Belonging, Mastery, Independence, or Generosity</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15</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858369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Secretary’s </a:t>
            </a:r>
            <a:r>
              <a:rPr lang="en-US" dirty="0" smtClean="0"/>
              <a:t>Report*</a:t>
            </a:r>
            <a:endParaRPr lang="en-US" dirty="0"/>
          </a:p>
        </p:txBody>
      </p:sp>
      <p:sp>
        <p:nvSpPr>
          <p:cNvPr id="3" name="Content Placeholder 2"/>
          <p:cNvSpPr>
            <a:spLocks noGrp="1"/>
          </p:cNvSpPr>
          <p:nvPr>
            <p:ph idx="1"/>
          </p:nvPr>
        </p:nvSpPr>
        <p:spPr/>
        <p:txBody>
          <a:bodyPr/>
          <a:lstStyle/>
          <a:p>
            <a:r>
              <a:rPr lang="en-US" dirty="0" smtClean="0"/>
              <a:t>Club </a:t>
            </a:r>
            <a:r>
              <a:rPr lang="en-US" dirty="0" smtClean="0"/>
              <a:t>Goals*</a:t>
            </a:r>
            <a:endParaRPr lang="en-US" dirty="0"/>
          </a:p>
          <a:p>
            <a:r>
              <a:rPr lang="en-US" dirty="0" smtClean="0"/>
              <a:t>Roll Call</a:t>
            </a:r>
          </a:p>
          <a:p>
            <a:r>
              <a:rPr lang="en-US" dirty="0" smtClean="0"/>
              <a:t>Minutes for Club Meetings</a:t>
            </a:r>
          </a:p>
          <a:p>
            <a:pPr lvl="1"/>
            <a:r>
              <a:rPr lang="en-US" dirty="0" smtClean="0"/>
              <a:t>Use the template</a:t>
            </a:r>
          </a:p>
          <a:p>
            <a:pPr lvl="1"/>
            <a:r>
              <a:rPr lang="en-US" dirty="0" smtClean="0"/>
              <a:t>Be sure motions are recorded</a:t>
            </a:r>
          </a:p>
          <a:p>
            <a:pPr lvl="1"/>
            <a:r>
              <a:rPr lang="en-US" dirty="0" smtClean="0"/>
              <a:t>Motions need to be recorded to approve expenses.</a:t>
            </a:r>
          </a:p>
        </p:txBody>
      </p:sp>
      <p:sp>
        <p:nvSpPr>
          <p:cNvPr id="4" name="Slide Number Placeholder 3"/>
          <p:cNvSpPr>
            <a:spLocks noGrp="1"/>
          </p:cNvSpPr>
          <p:nvPr>
            <p:ph type="sldNum" sz="quarter" idx="4"/>
          </p:nvPr>
        </p:nvSpPr>
        <p:spPr/>
        <p:txBody>
          <a:bodyPr/>
          <a:lstStyle/>
          <a:p>
            <a:fld id="{C8BFE72D-DEE3-1A40-BBC5-5AA7D885F44F}" type="slidenum">
              <a:rPr lang="en-US" smtClean="0"/>
              <a:pPr/>
              <a:t>16</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299660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Club By-Laws</a:t>
            </a:r>
            <a:endParaRPr lang="en-US" dirty="0"/>
          </a:p>
        </p:txBody>
      </p:sp>
      <p:sp>
        <p:nvSpPr>
          <p:cNvPr id="3" name="Content Placeholder 2"/>
          <p:cNvSpPr>
            <a:spLocks noGrp="1"/>
          </p:cNvSpPr>
          <p:nvPr>
            <p:ph idx="1"/>
          </p:nvPr>
        </p:nvSpPr>
        <p:spPr/>
        <p:txBody>
          <a:bodyPr>
            <a:normAutofit lnSpcReduction="10000"/>
          </a:bodyPr>
          <a:lstStyle/>
          <a:p>
            <a:r>
              <a:rPr lang="en-US" dirty="0" smtClean="0"/>
              <a:t>Use the template</a:t>
            </a:r>
            <a:r>
              <a:rPr lang="en-US" dirty="0" smtClean="0"/>
              <a:t>.*</a:t>
            </a:r>
            <a:r>
              <a:rPr lang="en-US" dirty="0" smtClean="0"/>
              <a:t>	</a:t>
            </a:r>
          </a:p>
          <a:p>
            <a:r>
              <a:rPr lang="en-US" dirty="0" smtClean="0"/>
              <a:t>What do member control?</a:t>
            </a:r>
          </a:p>
          <a:p>
            <a:pPr lvl="1"/>
            <a:r>
              <a:rPr lang="en-US" dirty="0" smtClean="0"/>
              <a:t>Club size limits</a:t>
            </a:r>
          </a:p>
          <a:p>
            <a:pPr lvl="1"/>
            <a:r>
              <a:rPr lang="en-US" dirty="0" smtClean="0"/>
              <a:t>“Duties” of members</a:t>
            </a:r>
          </a:p>
          <a:p>
            <a:pPr lvl="1"/>
            <a:r>
              <a:rPr lang="en-US" dirty="0" smtClean="0"/>
              <a:t>Recognition of member and leaders</a:t>
            </a:r>
          </a:p>
          <a:p>
            <a:pPr lvl="1"/>
            <a:r>
              <a:rPr lang="en-US" dirty="0" smtClean="0"/>
              <a:t>Dues</a:t>
            </a:r>
          </a:p>
          <a:p>
            <a:pPr lvl="1"/>
            <a:r>
              <a:rPr lang="en-US" dirty="0" smtClean="0"/>
              <a:t>Officers</a:t>
            </a:r>
          </a:p>
          <a:p>
            <a:pPr lvl="2"/>
            <a:r>
              <a:rPr lang="en-US" dirty="0" smtClean="0"/>
              <a:t>Positions</a:t>
            </a:r>
          </a:p>
          <a:p>
            <a:pPr lvl="2"/>
            <a:r>
              <a:rPr lang="en-US" dirty="0" smtClean="0"/>
              <a:t>Who can run</a:t>
            </a:r>
          </a:p>
          <a:p>
            <a:pPr lvl="1"/>
            <a:r>
              <a:rPr lang="en-US" dirty="0" smtClean="0"/>
              <a:t>Committees</a:t>
            </a:r>
          </a:p>
          <a:p>
            <a:pPr lvl="1"/>
            <a:r>
              <a:rPr lang="en-US" dirty="0" smtClean="0"/>
              <a:t>Meeting times and dates</a:t>
            </a:r>
          </a:p>
          <a:p>
            <a:r>
              <a:rPr lang="en-US" dirty="0" smtClean="0"/>
              <a:t>Be careful to put things in writing you are not able or willing to enforce for everyone.</a:t>
            </a:r>
          </a:p>
          <a:p>
            <a:pPr marL="914400" lvl="2" indent="0">
              <a:buNone/>
            </a:pPr>
            <a:endParaRPr lang="en-US" dirty="0" smtClean="0"/>
          </a:p>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17</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14785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516741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17204" y="340902"/>
            <a:ext cx="10145018" cy="8383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US" dirty="0" smtClean="0"/>
              <a:t>Did you know?</a:t>
            </a:r>
            <a:endParaRPr lang="en-US" dirty="0"/>
          </a:p>
        </p:txBody>
      </p:sp>
      <p:sp>
        <p:nvSpPr>
          <p:cNvPr id="7" name="Subtitle 2"/>
          <p:cNvSpPr txBox="1">
            <a:spLocks/>
          </p:cNvSpPr>
          <p:nvPr/>
        </p:nvSpPr>
        <p:spPr>
          <a:xfrm>
            <a:off x="417204" y="1333500"/>
            <a:ext cx="11463370" cy="54432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1"/>
              </a:buClr>
              <a:buFont typeface="LucidaGrande"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5000"/>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SzPct val="90000"/>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dirty="0" smtClean="0"/>
              <a:t>The 4-H name and emblem is a highly valued mark and has been granted a very unique and special status—similar to the Presidential Seal and the Olympic emblem. This federal protection makes it a mark unto itself with protection that supersedes the limited authorities of both a trademark or a copyright. As a result, responsibility and stewardship for the Clover resides, not with the U.S. Patent Office, but rather with a higher authority—the Secretary of Agriculture, a member of the President’s cabinet. The Secretary has responsibility for the 4-H name and emblem at the direct request of Congress. The “18 USC 707” statement at the base of the Clover is the statement in the U.S. Code that outlines the protection of the 4-H name and emblem.</a:t>
            </a:r>
            <a:endParaRPr lang="en-US" sz="2800" dirty="0"/>
          </a:p>
        </p:txBody>
      </p:sp>
    </p:spTree>
    <p:extLst>
      <p:ext uri="{BB962C8B-B14F-4D97-AF65-F5344CB8AC3E}">
        <p14:creationId xmlns:p14="http://schemas.microsoft.com/office/powerpoint/2010/main" val="351995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Clover comes with responsibility!</a:t>
            </a:r>
            <a:endParaRPr lang="en-US" dirty="0"/>
          </a:p>
        </p:txBody>
      </p:sp>
      <p:sp>
        <p:nvSpPr>
          <p:cNvPr id="3" name="Content Placeholder 2"/>
          <p:cNvSpPr>
            <a:spLocks noGrp="1"/>
          </p:cNvSpPr>
          <p:nvPr>
            <p:ph idx="1"/>
          </p:nvPr>
        </p:nvSpPr>
        <p:spPr/>
        <p:txBody>
          <a:bodyPr/>
          <a:lstStyle/>
          <a:p>
            <a:r>
              <a:rPr lang="en-US" dirty="0"/>
              <a:t>Federal regulations mandate that each University of </a:t>
            </a:r>
            <a:r>
              <a:rPr lang="en-US" dirty="0" smtClean="0"/>
              <a:t>Wyoming Extension </a:t>
            </a:r>
            <a:r>
              <a:rPr lang="en-US" dirty="0"/>
              <a:t>4-H entity be officially chartered. </a:t>
            </a:r>
            <a:endParaRPr lang="en-US" dirty="0" smtClean="0"/>
          </a:p>
          <a:p>
            <a:r>
              <a:rPr lang="en-US" dirty="0"/>
              <a:t>A 4-H </a:t>
            </a:r>
            <a:r>
              <a:rPr lang="en-US" dirty="0" smtClean="0"/>
              <a:t>Charter, and yearly renewal of that charter, recognizes </a:t>
            </a:r>
            <a:r>
              <a:rPr lang="en-US" dirty="0"/>
              <a:t>and identifies 4-H entities as eligible and approved to use the </a:t>
            </a:r>
            <a:r>
              <a:rPr lang="en-US" sz="2800" b="1" dirty="0"/>
              <a:t>4-H name and emblem for educational purposes and </a:t>
            </a:r>
            <a:r>
              <a:rPr lang="en-US" sz="2800" b="1" dirty="0" smtClean="0"/>
              <a:t>goals</a:t>
            </a:r>
          </a:p>
          <a:p>
            <a:r>
              <a:rPr lang="en-US" dirty="0"/>
              <a:t>A 4-H Charter, and yearly renewal of that charter, recognizes and identifies 4-H entities as eligible and approved </a:t>
            </a:r>
            <a:r>
              <a:rPr lang="en-US" dirty="0" smtClean="0"/>
              <a:t>to </a:t>
            </a:r>
            <a:r>
              <a:rPr lang="en-US" dirty="0"/>
              <a:t>participate in official 4-H activities and educational programs. </a:t>
            </a:r>
            <a:endParaRPr lang="en-US" dirty="0" smtClean="0"/>
          </a:p>
          <a:p>
            <a:r>
              <a:rPr lang="en-US" dirty="0" smtClean="0"/>
              <a:t>Let’s check out the guidelines for using the clover</a:t>
            </a:r>
            <a:r>
              <a:rPr lang="en-US" dirty="0" smtClean="0"/>
              <a:t>.*</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3</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5746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needed to charter or renew</a:t>
            </a:r>
            <a:r>
              <a:rPr lang="en-US" dirty="0" smtClean="0"/>
              <a:t>?*</a:t>
            </a:r>
            <a:endParaRPr lang="en-US" dirty="0"/>
          </a:p>
        </p:txBody>
      </p:sp>
      <p:sp>
        <p:nvSpPr>
          <p:cNvPr id="3" name="Content Placeholder 2"/>
          <p:cNvSpPr>
            <a:spLocks noGrp="1"/>
          </p:cNvSpPr>
          <p:nvPr>
            <p:ph idx="1"/>
          </p:nvPr>
        </p:nvSpPr>
        <p:spPr>
          <a:xfrm>
            <a:off x="838200" y="1586874"/>
            <a:ext cx="11083506" cy="4169350"/>
          </a:xfrm>
        </p:spPr>
        <p:txBody>
          <a:bodyPr>
            <a:noAutofit/>
          </a:bodyPr>
          <a:lstStyle/>
          <a:p>
            <a:r>
              <a:rPr lang="en-US" dirty="0"/>
              <a:t>Authorized club name</a:t>
            </a:r>
            <a:endParaRPr lang="en-US" sz="2000" dirty="0"/>
          </a:p>
          <a:p>
            <a:r>
              <a:rPr lang="en-US" dirty="0"/>
              <a:t>Five or more youth from at least 2 families</a:t>
            </a:r>
            <a:endParaRPr lang="en-US" sz="2000" dirty="0"/>
          </a:p>
          <a:p>
            <a:r>
              <a:rPr lang="en-US" dirty="0"/>
              <a:t>Adult leadership that has been approved through the volunteer certification process </a:t>
            </a:r>
            <a:endParaRPr lang="en-US" sz="2000" dirty="0"/>
          </a:p>
          <a:p>
            <a:r>
              <a:rPr lang="en-US" dirty="0"/>
              <a:t>Youth involvement in leadership and decision-making</a:t>
            </a:r>
            <a:endParaRPr lang="en-US" sz="2000" dirty="0"/>
          </a:p>
          <a:p>
            <a:r>
              <a:rPr lang="en-US" dirty="0"/>
              <a:t>A calendar of planned educational activities (meetings, workshops, community service, etc.).  For Positive Youth Development to occur it is recommended that a club meet at least 6 times per year.</a:t>
            </a:r>
            <a:endParaRPr lang="en-US" sz="2000" dirty="0"/>
          </a:p>
          <a:p>
            <a:r>
              <a:rPr lang="en-US" dirty="0"/>
              <a:t>Educational plan which meets the mission and values of the 4-H program</a:t>
            </a:r>
            <a:endParaRPr lang="en-US" sz="2000" dirty="0"/>
          </a:p>
          <a:p>
            <a:r>
              <a:rPr lang="en-US" dirty="0"/>
              <a:t>Adopt and adhere to the information in the document </a:t>
            </a:r>
            <a:r>
              <a:rPr lang="en-US" i="1" dirty="0"/>
              <a:t>Writing 4-H Club By-Laws </a:t>
            </a:r>
            <a:r>
              <a:rPr lang="en-US" dirty="0"/>
              <a:t>and use the</a:t>
            </a:r>
            <a:r>
              <a:rPr lang="en-US" i="1" dirty="0"/>
              <a:t> Club By-Laws Template</a:t>
            </a:r>
            <a:r>
              <a:rPr lang="en-US" i="1" dirty="0" smtClean="0"/>
              <a:t>.</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2917135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do we check</a:t>
            </a:r>
            <a:r>
              <a:rPr lang="en-US" dirty="0" smtClean="0"/>
              <a:t>?*</a:t>
            </a:r>
            <a:endParaRPr lang="en-US" dirty="0"/>
          </a:p>
        </p:txBody>
      </p:sp>
      <p:sp>
        <p:nvSpPr>
          <p:cNvPr id="3" name="Subtitle 2"/>
          <p:cNvSpPr>
            <a:spLocks noGrp="1"/>
          </p:cNvSpPr>
          <p:nvPr>
            <p:ph type="subTitle" idx="1"/>
          </p:nvPr>
        </p:nvSpPr>
        <p:spPr>
          <a:xfrm>
            <a:off x="1022853" y="3745834"/>
            <a:ext cx="8742249" cy="456837"/>
          </a:xfrm>
        </p:spPr>
        <p:txBody>
          <a:bodyPr>
            <a:normAutofit/>
          </a:bodyPr>
          <a:lstStyle/>
          <a:p>
            <a:r>
              <a:rPr lang="en-US" dirty="0" smtClean="0"/>
              <a:t>End of the Year Club Report – this renews your charter</a:t>
            </a:r>
            <a:endParaRPr lang="en-US" dirty="0"/>
          </a:p>
        </p:txBody>
      </p:sp>
    </p:spTree>
    <p:extLst>
      <p:ext uri="{BB962C8B-B14F-4D97-AF65-F5344CB8AC3E}">
        <p14:creationId xmlns:p14="http://schemas.microsoft.com/office/powerpoint/2010/main" val="339383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The mission of the Wyoming 4-H program is to empower youth to reach their full potential, working and learning in partnership with caring adults.</a:t>
            </a:r>
          </a:p>
        </p:txBody>
      </p:sp>
      <p:sp>
        <p:nvSpPr>
          <p:cNvPr id="4" name="Slide Number Placeholder 3"/>
          <p:cNvSpPr>
            <a:spLocks noGrp="1"/>
          </p:cNvSpPr>
          <p:nvPr>
            <p:ph type="sldNum" sz="quarter" idx="4"/>
          </p:nvPr>
        </p:nvSpPr>
        <p:spPr/>
        <p:txBody>
          <a:bodyPr/>
          <a:lstStyle/>
          <a:p>
            <a:fld id="{C8BFE72D-DEE3-1A40-BBC5-5AA7D885F44F}" type="slidenum">
              <a:rPr lang="en-US" smtClean="0"/>
              <a:pPr/>
              <a:t>6</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358656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vision of the 4-H program is to develop a world in which youth and adults learn, grow and work together as catalysts for positive change.</a:t>
            </a:r>
          </a:p>
          <a:p>
            <a:pPr marL="0" indent="0">
              <a:buNone/>
            </a:pPr>
            <a:r>
              <a:rPr lang="en-US" dirty="0"/>
              <a:t> </a:t>
            </a:r>
          </a:p>
          <a:p>
            <a:pPr marL="0" indent="0">
              <a:buNone/>
            </a:pPr>
            <a:r>
              <a:rPr lang="en-US" dirty="0" smtClean="0"/>
              <a:t>In support of the vision, the </a:t>
            </a:r>
            <a:r>
              <a:rPr lang="en-US" dirty="0"/>
              <a:t>Wyoming 4-H program:</a:t>
            </a:r>
          </a:p>
          <a:p>
            <a:pPr lvl="0"/>
            <a:r>
              <a:rPr lang="en-US" dirty="0"/>
              <a:t>Provides opportunities for formal and non-formal community focused experiential learning.</a:t>
            </a:r>
          </a:p>
          <a:p>
            <a:pPr lvl="0"/>
            <a:r>
              <a:rPr lang="en-US" dirty="0"/>
              <a:t>Helps youth develop skills that benefit them throughout life.</a:t>
            </a:r>
          </a:p>
          <a:p>
            <a:pPr lvl="0"/>
            <a:r>
              <a:rPr lang="en-US" dirty="0"/>
              <a:t>Fosters leadership and volunteerism in youth and adults.</a:t>
            </a:r>
          </a:p>
          <a:p>
            <a:pPr lvl="0"/>
            <a:r>
              <a:rPr lang="en-US" dirty="0"/>
              <a:t>Works to strengthen families and communities.</a:t>
            </a:r>
          </a:p>
          <a:p>
            <a:pPr lvl="0"/>
            <a:r>
              <a:rPr lang="en-US" dirty="0"/>
              <a:t>Uses research-based knowledge available from the land grand university system and other sources.</a:t>
            </a:r>
          </a:p>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7</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29623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Funds - Income</a:t>
            </a:r>
            <a:endParaRPr lang="en-US" dirty="0"/>
          </a:p>
        </p:txBody>
      </p:sp>
      <p:sp>
        <p:nvSpPr>
          <p:cNvPr id="3" name="Content Placeholder 2"/>
          <p:cNvSpPr>
            <a:spLocks noGrp="1"/>
          </p:cNvSpPr>
          <p:nvPr>
            <p:ph idx="1"/>
          </p:nvPr>
        </p:nvSpPr>
        <p:spPr/>
        <p:txBody>
          <a:bodyPr>
            <a:normAutofit/>
          </a:bodyPr>
          <a:lstStyle/>
          <a:p>
            <a:pPr marL="457200" indent="-457200">
              <a:buAutoNum type="alphaLcPeriod"/>
            </a:pPr>
            <a:r>
              <a:rPr lang="en-US" dirty="0" smtClean="0"/>
              <a:t>Record </a:t>
            </a:r>
            <a:r>
              <a:rPr lang="en-US" dirty="0"/>
              <a:t>and deposit money directly upon receipt. </a:t>
            </a:r>
            <a:endParaRPr lang="en-US" dirty="0" smtClean="0"/>
          </a:p>
          <a:p>
            <a:pPr marL="457200" indent="-457200">
              <a:buAutoNum type="alphaLcPeriod"/>
            </a:pPr>
            <a:r>
              <a:rPr lang="en-US" dirty="0" smtClean="0"/>
              <a:t>The </a:t>
            </a:r>
            <a:r>
              <a:rPr lang="en-US" dirty="0"/>
              <a:t>person who collects money and the person who writes checks should not be the same. </a:t>
            </a:r>
            <a:endParaRPr lang="en-US" dirty="0" smtClean="0"/>
          </a:p>
          <a:p>
            <a:pPr marL="457200" indent="-457200">
              <a:buAutoNum type="alphaLcPeriod"/>
            </a:pPr>
            <a:r>
              <a:rPr lang="en-US" dirty="0" smtClean="0"/>
              <a:t>Detailed </a:t>
            </a:r>
            <a:r>
              <a:rPr lang="en-US" dirty="0"/>
              <a:t>records will be kept on all money collected (date collected, from whom, amount collected, purpose) and cross-referenced with account deposits</a:t>
            </a:r>
            <a:r>
              <a:rPr lang="en-US" dirty="0" smtClean="0"/>
              <a:t>.</a:t>
            </a:r>
          </a:p>
          <a:p>
            <a:pPr marL="457200" indent="-457200">
              <a:buAutoNum type="alphaLcPeriod"/>
            </a:pPr>
            <a:r>
              <a:rPr lang="en-US" dirty="0" smtClean="0"/>
              <a:t>Receiving </a:t>
            </a:r>
            <a:r>
              <a:rPr lang="en-US" dirty="0" smtClean="0"/>
              <a:t>cash*: </a:t>
            </a:r>
            <a:endParaRPr lang="en-US" dirty="0" smtClean="0"/>
          </a:p>
          <a:p>
            <a:pPr marL="857250" lvl="1" indent="-400050">
              <a:buAutoNum type="romanLcPeriod"/>
            </a:pPr>
            <a:r>
              <a:rPr lang="en-US" dirty="0" smtClean="0"/>
              <a:t>All </a:t>
            </a:r>
            <a:r>
              <a:rPr lang="en-US" dirty="0"/>
              <a:t>cash received should be counted by a minimum of two people and the total amount counted should be initialed by each person on the cash receipt. </a:t>
            </a:r>
            <a:endParaRPr lang="en-US" dirty="0" smtClean="0"/>
          </a:p>
          <a:p>
            <a:pPr marL="857250" lvl="1" indent="-400050">
              <a:buAutoNum type="romanLcPeriod"/>
            </a:pPr>
            <a:r>
              <a:rPr lang="en-US" dirty="0" smtClean="0"/>
              <a:t>The </a:t>
            </a:r>
            <a:r>
              <a:rPr lang="en-US" dirty="0"/>
              <a:t>cash receipt with accompanying signatures will be kept on file to cross-reference with account deposits.</a:t>
            </a:r>
          </a:p>
        </p:txBody>
      </p:sp>
      <p:sp>
        <p:nvSpPr>
          <p:cNvPr id="4" name="Slide Number Placeholder 3"/>
          <p:cNvSpPr>
            <a:spLocks noGrp="1"/>
          </p:cNvSpPr>
          <p:nvPr>
            <p:ph type="sldNum" sz="quarter" idx="4"/>
          </p:nvPr>
        </p:nvSpPr>
        <p:spPr/>
        <p:txBody>
          <a:bodyPr/>
          <a:lstStyle/>
          <a:p>
            <a:fld id="{C8BFE72D-DEE3-1A40-BBC5-5AA7D885F44F}" type="slidenum">
              <a:rPr lang="en-US" smtClean="0"/>
              <a:pPr/>
              <a:t>8</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975280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Funds - Donations</a:t>
            </a:r>
            <a:endParaRPr lang="en-US" dirty="0"/>
          </a:p>
        </p:txBody>
      </p:sp>
      <p:sp>
        <p:nvSpPr>
          <p:cNvPr id="3" name="Content Placeholder 2"/>
          <p:cNvSpPr>
            <a:spLocks noGrp="1"/>
          </p:cNvSpPr>
          <p:nvPr>
            <p:ph idx="1"/>
          </p:nvPr>
        </p:nvSpPr>
        <p:spPr/>
        <p:txBody>
          <a:bodyPr>
            <a:normAutofit/>
          </a:bodyPr>
          <a:lstStyle/>
          <a:p>
            <a:pPr marL="457200" indent="-457200">
              <a:buAutoNum type="alphaLcPeriod"/>
            </a:pPr>
            <a:r>
              <a:rPr lang="en-US" dirty="0"/>
              <a:t>Donations can be accepted from individuals or businesses. </a:t>
            </a:r>
            <a:endParaRPr lang="en-US" dirty="0" smtClean="0"/>
          </a:p>
          <a:p>
            <a:pPr marL="857250" lvl="1" indent="-400050">
              <a:buAutoNum type="romanLcPeriod"/>
            </a:pPr>
            <a:r>
              <a:rPr lang="en-US" dirty="0" smtClean="0"/>
              <a:t>Ethically</a:t>
            </a:r>
            <a:r>
              <a:rPr lang="en-US" dirty="0"/>
              <a:t>, donations should not be accepted from entities whose main business is not in line with the mission and operational practices of the Wyoming 4-H. </a:t>
            </a:r>
            <a:endParaRPr lang="en-US" dirty="0" smtClean="0"/>
          </a:p>
          <a:p>
            <a:pPr marL="857250" lvl="1" indent="-400050">
              <a:buAutoNum type="romanLcPeriod"/>
            </a:pPr>
            <a:r>
              <a:rPr lang="en-US" dirty="0" smtClean="0"/>
              <a:t>Donations </a:t>
            </a:r>
            <a:r>
              <a:rPr lang="en-US" dirty="0"/>
              <a:t>received from individuals, groups, or companies/businesses will be provided a thank you note or letter. Donations of $150 or more require a letter to the donor acknowledging the donation. See the official Wyoming 4-H Donation Letter </a:t>
            </a:r>
            <a:r>
              <a:rPr lang="en-US" dirty="0" smtClean="0"/>
              <a:t>template* </a:t>
            </a:r>
            <a:r>
              <a:rPr lang="en-US" dirty="0"/>
              <a:t>for an example. </a:t>
            </a:r>
            <a:endParaRPr lang="en-US" dirty="0" smtClean="0"/>
          </a:p>
          <a:p>
            <a:pPr marL="857250" lvl="1" indent="-400050">
              <a:buAutoNum type="romanLcPeriod"/>
            </a:pPr>
            <a:r>
              <a:rPr lang="en-US" dirty="0" smtClean="0"/>
              <a:t>Donations </a:t>
            </a:r>
            <a:r>
              <a:rPr lang="en-US" dirty="0"/>
              <a:t>should be for a specific educational purpose of the 4-H program (camp, workshops, equipment, scholarships, etc.) or toward the general support of the 4-H program and associated with the annual county 4-H budget. </a:t>
            </a:r>
            <a:endParaRPr lang="en-US" dirty="0" smtClean="0"/>
          </a:p>
          <a:p>
            <a:pPr marL="857250" lvl="1" indent="-400050">
              <a:buAutoNum type="romanLcPeriod"/>
            </a:pPr>
            <a:r>
              <a:rPr lang="en-US" dirty="0" smtClean="0"/>
              <a:t>Additionally</a:t>
            </a:r>
            <a:r>
              <a:rPr lang="en-US" dirty="0"/>
              <a:t>, donations can be made in for long-term support of 4-H through endowments in the State 4-H Foundation. </a:t>
            </a:r>
          </a:p>
        </p:txBody>
      </p:sp>
      <p:sp>
        <p:nvSpPr>
          <p:cNvPr id="4" name="Slide Number Placeholder 3"/>
          <p:cNvSpPr>
            <a:spLocks noGrp="1"/>
          </p:cNvSpPr>
          <p:nvPr>
            <p:ph type="sldNum" sz="quarter" idx="4"/>
          </p:nvPr>
        </p:nvSpPr>
        <p:spPr/>
        <p:txBody>
          <a:bodyPr/>
          <a:lstStyle/>
          <a:p>
            <a:fld id="{C8BFE72D-DEE3-1A40-BBC5-5AA7D885F44F}" type="slidenum">
              <a:rPr lang="en-US" smtClean="0"/>
              <a:pPr/>
              <a:t>9</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752095367"/>
      </p:ext>
    </p:extLst>
  </p:cSld>
  <p:clrMapOvr>
    <a:masterClrMapping/>
  </p:clrMapOvr>
</p:sld>
</file>

<file path=ppt/theme/theme1.xml><?xml version="1.0" encoding="utf-8"?>
<a:theme xmlns:a="http://schemas.openxmlformats.org/drawingml/2006/main" name="4-H Theme">
  <a:themeElements>
    <a:clrScheme name="TEST">
      <a:dk1>
        <a:srgbClr val="37424A"/>
      </a:dk1>
      <a:lt1>
        <a:srgbClr val="FFFFFF"/>
      </a:lt1>
      <a:dk2>
        <a:srgbClr val="8996A0"/>
      </a:dk2>
      <a:lt2>
        <a:srgbClr val="E0DED8"/>
      </a:lt2>
      <a:accent1>
        <a:srgbClr val="339966"/>
      </a:accent1>
      <a:accent2>
        <a:srgbClr val="61C250"/>
      </a:accent2>
      <a:accent3>
        <a:srgbClr val="BED600"/>
      </a:accent3>
      <a:accent4>
        <a:srgbClr val="47D5CD"/>
      </a:accent4>
      <a:accent5>
        <a:srgbClr val="CAE3E9"/>
      </a:accent5>
      <a:accent6>
        <a:srgbClr val="FFCB4F"/>
      </a:accent6>
      <a:hlink>
        <a:srgbClr val="61C250"/>
      </a:hlink>
      <a:folHlink>
        <a:srgbClr val="8996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H PPT Template" id="{EE4B1E58-251D-1344-BF84-1814798F2DF0}" vid="{A1506B9C-F493-3D41-8D11-FF84AC738C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4H External Document" ma:contentTypeID="0x01010098115E5E5C331C449D8D9CDC1D63CF7C00D661A0AC873C5E4698D89CD28F235315" ma:contentTypeVersion="4" ma:contentTypeDescription="" ma:contentTypeScope="" ma:versionID="8beb422671987dd8fc17fac818cdfd53">
  <xsd:schema xmlns:xsd="http://www.w3.org/2001/XMLSchema" xmlns:xs="http://www.w3.org/2001/XMLSchema" xmlns:p="http://schemas.microsoft.com/office/2006/metadata/properties" xmlns:ns2="f2cf5083-909b-4a6c-9f1f-a0386671d90f" targetNamespace="http://schemas.microsoft.com/office/2006/metadata/properties" ma:root="true" ma:fieldsID="f31bf38455199bffd917f87f581f88b5" ns2:_="">
    <xsd:import namespace="f2cf5083-909b-4a6c-9f1f-a0386671d90f"/>
    <xsd:element name="properties">
      <xsd:complexType>
        <xsd:sequence>
          <xsd:element name="documentManagement">
            <xsd:complexType>
              <xsd:all>
                <xsd:element ref="ns2:External_x0020_Constituent" minOccurs="0"/>
                <xsd:element ref="ns2:Fiscal_x0020_Year" minOccurs="0"/>
                <xsd:element ref="ns2:Document_x0020_Status" minOccurs="0"/>
                <xsd:element ref="ns2:Document_x0020_Type"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cf5083-909b-4a6c-9f1f-a0386671d90f" elementFormDefault="qualified">
    <xsd:import namespace="http://schemas.microsoft.com/office/2006/documentManagement/types"/>
    <xsd:import namespace="http://schemas.microsoft.com/office/infopath/2007/PartnerControls"/>
    <xsd:element name="External_x0020_Constituent" ma:index="8" nillable="true" ma:displayName="External Constituent" ma:list="{3443c716-e361-4dc4-8194-c7f3560b0327}" ma:internalName="External_x0020_Constituent" ma:showField="Title" ma:web="f2cf5083-909b-4a6c-9f1f-a0386671d90f">
      <xsd:simpleType>
        <xsd:restriction base="dms:Lookup"/>
      </xsd:simpleType>
    </xsd:element>
    <xsd:element name="Fiscal_x0020_Year" ma:index="9" nillable="true" ma:displayName="Fiscal Year" ma:internalName="Fiscal_x0020_Year">
      <xsd:simpleType>
        <xsd:restriction base="dms:Text">
          <xsd:maxLength value="255"/>
        </xsd:restriction>
      </xsd:simpleType>
    </xsd:element>
    <xsd:element name="Document_x0020_Status" ma:index="10" nillable="true" ma:displayName="Document Status" ma:default="Draft" ma:format="Dropdown" ma:internalName="Document_x0020_Status">
      <xsd:simpleType>
        <xsd:restriction base="dms:Choice">
          <xsd:enumeration value="Draft"/>
          <xsd:enumeration value="Published"/>
        </xsd:restriction>
      </xsd:simpleType>
    </xsd:element>
    <xsd:element name="Document_x0020_Type" ma:index="11" nillable="true" ma:displayName="Document Type" ma:format="Dropdown" ma:internalName="Document_x0020_Type" ma:readOnly="false">
      <xsd:simpleType>
        <xsd:restriction base="dms:Choice">
          <xsd:enumeration value="Collateral"/>
          <xsd:enumeration value="Contracts"/>
          <xsd:enumeration value="Correspondence"/>
          <xsd:enumeration value="Financials"/>
          <xsd:enumeration value="Forms and Templates"/>
          <xsd:enumeration value="Reports"/>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Status xmlns="f2cf5083-909b-4a6c-9f1f-a0386671d90f">Draft</Document_x0020_Status>
    <Fiscal_x0020_Year xmlns="f2cf5083-909b-4a6c-9f1f-a0386671d90f" xsi:nil="true"/>
    <Document_x0020_Type xmlns="f2cf5083-909b-4a6c-9f1f-a0386671d90f" xsi:nil="true"/>
    <External_x0020_Constituent xmlns="f2cf5083-909b-4a6c-9f1f-a0386671d90f" xsi:nil="true"/>
  </documentManagement>
</p:properties>
</file>

<file path=customXml/itemProps1.xml><?xml version="1.0" encoding="utf-8"?>
<ds:datastoreItem xmlns:ds="http://schemas.openxmlformats.org/officeDocument/2006/customXml" ds:itemID="{939814F0-7D57-4DF0-B11D-02392EC18D2D}">
  <ds:schemaRefs>
    <ds:schemaRef ds:uri="http://schemas.microsoft.com/sharepoint/v3/contenttype/forms"/>
  </ds:schemaRefs>
</ds:datastoreItem>
</file>

<file path=customXml/itemProps2.xml><?xml version="1.0" encoding="utf-8"?>
<ds:datastoreItem xmlns:ds="http://schemas.openxmlformats.org/officeDocument/2006/customXml" ds:itemID="{E6D0384A-80DF-4F69-84B3-A9E6B4D3B4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cf5083-909b-4a6c-9f1f-a0386671d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ACD29B-6E5D-4B4F-9209-3FD6B0B1834E}">
  <ds:schemaRefs>
    <ds:schemaRef ds:uri="http://purl.org/dc/dcmitype/"/>
    <ds:schemaRef ds:uri="http://schemas.microsoft.com/office/infopath/2007/PartnerControls"/>
    <ds:schemaRef ds:uri="f2cf5083-909b-4a6c-9f1f-a0386671d90f"/>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4-H PPT Template</Template>
  <TotalTime>3201</TotalTime>
  <Words>1274</Words>
  <Application>Microsoft Office PowerPoint</Application>
  <PresentationFormat>Widescreen</PresentationFormat>
  <Paragraphs>124</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LucidaGrande</vt:lpstr>
      <vt:lpstr>4-H Theme</vt:lpstr>
      <vt:lpstr>What do these pictures have in common?</vt:lpstr>
      <vt:lpstr>PowerPoint Presentation</vt:lpstr>
      <vt:lpstr>The Clover comes with responsibility!</vt:lpstr>
      <vt:lpstr>What is needed to charter or renew?*</vt:lpstr>
      <vt:lpstr>How do we check?*</vt:lpstr>
      <vt:lpstr>Mission</vt:lpstr>
      <vt:lpstr>Values</vt:lpstr>
      <vt:lpstr>Receiving Funds - Income</vt:lpstr>
      <vt:lpstr>Receiving Funds - Donations</vt:lpstr>
      <vt:lpstr>Dispersing Funds - Expenses</vt:lpstr>
      <vt:lpstr>Dispersing Funds – Cash Withdrawals / Purchases</vt:lpstr>
      <vt:lpstr>Dispersing Funds - Other</vt:lpstr>
      <vt:lpstr>Annual Treasurer's Report*</vt:lpstr>
      <vt:lpstr>Fundraising </vt:lpstr>
      <vt:lpstr>How do you spend your money?</vt:lpstr>
      <vt:lpstr>Annual Secretary’s Report*</vt:lpstr>
      <vt:lpstr>Creating Club By-Laws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Associates</dc:title>
  <dc:creator>Root, Chris</dc:creator>
  <cp:lastModifiedBy>Sarah J. Torbert</cp:lastModifiedBy>
  <cp:revision>215</cp:revision>
  <dcterms:created xsi:type="dcterms:W3CDTF">2016-02-10T16:17:25Z</dcterms:created>
  <dcterms:modified xsi:type="dcterms:W3CDTF">2018-02-09T18:05:32Z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0x01010098115E5E5C331C449D8D9CDC1D63CF7C00D661A0AC873C5E4698D89CD28F235315</vt:lpwstr>
  </property>
</Properties>
</file>